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74" r:id="rId3"/>
    <p:sldId id="302" r:id="rId4"/>
    <p:sldId id="303" r:id="rId5"/>
    <p:sldId id="304" r:id="rId6"/>
    <p:sldId id="317" r:id="rId7"/>
    <p:sldId id="256" r:id="rId8"/>
    <p:sldId id="257" r:id="rId9"/>
    <p:sldId id="258" r:id="rId10"/>
    <p:sldId id="259" r:id="rId11"/>
    <p:sldId id="261" r:id="rId12"/>
    <p:sldId id="344" r:id="rId13"/>
    <p:sldId id="343" r:id="rId14"/>
    <p:sldId id="345" r:id="rId15"/>
    <p:sldId id="262" r:id="rId16"/>
    <p:sldId id="305" r:id="rId17"/>
    <p:sldId id="320" r:id="rId18"/>
    <p:sldId id="321" r:id="rId19"/>
    <p:sldId id="322" r:id="rId20"/>
    <p:sldId id="323" r:id="rId21"/>
    <p:sldId id="298" r:id="rId22"/>
    <p:sldId id="346" r:id="rId23"/>
    <p:sldId id="319" r:id="rId24"/>
    <p:sldId id="318" r:id="rId25"/>
    <p:sldId id="325" r:id="rId26"/>
    <p:sldId id="300" r:id="rId27"/>
    <p:sldId id="306" r:id="rId28"/>
    <p:sldId id="307" r:id="rId29"/>
    <p:sldId id="308" r:id="rId30"/>
    <p:sldId id="324" r:id="rId31"/>
    <p:sldId id="309" r:id="rId32"/>
    <p:sldId id="310" r:id="rId33"/>
    <p:sldId id="326" r:id="rId34"/>
    <p:sldId id="311" r:id="rId35"/>
    <p:sldId id="327" r:id="rId36"/>
    <p:sldId id="312" r:id="rId37"/>
    <p:sldId id="275" r:id="rId38"/>
    <p:sldId id="276" r:id="rId39"/>
    <p:sldId id="282" r:id="rId40"/>
    <p:sldId id="283" r:id="rId41"/>
    <p:sldId id="285" r:id="rId42"/>
    <p:sldId id="284" r:id="rId43"/>
    <p:sldId id="286" r:id="rId44"/>
    <p:sldId id="287" r:id="rId45"/>
    <p:sldId id="335" r:id="rId46"/>
    <p:sldId id="277" r:id="rId47"/>
    <p:sldId id="329" r:id="rId48"/>
    <p:sldId id="330" r:id="rId49"/>
    <p:sldId id="331" r:id="rId50"/>
    <p:sldId id="332" r:id="rId51"/>
    <p:sldId id="333" r:id="rId52"/>
    <p:sldId id="334" r:id="rId53"/>
    <p:sldId id="278" r:id="rId54"/>
    <p:sldId id="337" r:id="rId55"/>
    <p:sldId id="279" r:id="rId56"/>
    <p:sldId id="301" r:id="rId57"/>
    <p:sldId id="280" r:id="rId58"/>
    <p:sldId id="338" r:id="rId59"/>
    <p:sldId id="339" r:id="rId60"/>
    <p:sldId id="340" r:id="rId61"/>
    <p:sldId id="341" r:id="rId62"/>
    <p:sldId id="342" r:id="rId6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ADCFD8-818E-4501-B743-ED2A51A4734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CDF166F1-8D6E-4A24-9E28-4C4E8E6899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DAD73FC-5962-4F99-AC90-51D3387D589B}"/>
              </a:ext>
            </a:extLst>
          </p:cNvPr>
          <p:cNvSpPr>
            <a:spLocks noGrp="1"/>
          </p:cNvSpPr>
          <p:nvPr>
            <p:ph type="dt" sz="half" idx="10"/>
          </p:nvPr>
        </p:nvSpPr>
        <p:spPr/>
        <p:txBody>
          <a:bodyPr/>
          <a:lstStyle/>
          <a:p>
            <a:fld id="{54F502E2-CE2E-4B31-BA45-7379622444DA}" type="datetimeFigureOut">
              <a:rPr lang="nl-NL" smtClean="0"/>
              <a:t>18-2-2020</a:t>
            </a:fld>
            <a:endParaRPr lang="nl-NL"/>
          </a:p>
        </p:txBody>
      </p:sp>
      <p:sp>
        <p:nvSpPr>
          <p:cNvPr id="5" name="Tijdelijke aanduiding voor voettekst 4">
            <a:extLst>
              <a:ext uri="{FF2B5EF4-FFF2-40B4-BE49-F238E27FC236}">
                <a16:creationId xmlns:a16="http://schemas.microsoft.com/office/drawing/2014/main" id="{8E471ED3-3792-40AF-BBEB-9C573E33DAE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9B26754-2767-4A2E-A063-3C8F450A320B}"/>
              </a:ext>
            </a:extLst>
          </p:cNvPr>
          <p:cNvSpPr>
            <a:spLocks noGrp="1"/>
          </p:cNvSpPr>
          <p:nvPr>
            <p:ph type="sldNum" sz="quarter" idx="12"/>
          </p:nvPr>
        </p:nvSpPr>
        <p:spPr/>
        <p:txBody>
          <a:bodyPr/>
          <a:lstStyle/>
          <a:p>
            <a:fld id="{8DF3975E-D9C4-4773-B43D-E75CC9E1C816}" type="slidenum">
              <a:rPr lang="nl-NL" smtClean="0"/>
              <a:t>‹nr.›</a:t>
            </a:fld>
            <a:endParaRPr lang="nl-NL"/>
          </a:p>
        </p:txBody>
      </p:sp>
    </p:spTree>
    <p:extLst>
      <p:ext uri="{BB962C8B-B14F-4D97-AF65-F5344CB8AC3E}">
        <p14:creationId xmlns:p14="http://schemas.microsoft.com/office/powerpoint/2010/main" val="3096423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E5C3E3-974F-41B3-BFB9-5223174E44DB}"/>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35CDD66C-CE92-4BFD-B8EB-D1F18BFFAB26}"/>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80E9FCB-CBE6-44E8-85E5-D9C52BB4B65B}"/>
              </a:ext>
            </a:extLst>
          </p:cNvPr>
          <p:cNvSpPr>
            <a:spLocks noGrp="1"/>
          </p:cNvSpPr>
          <p:nvPr>
            <p:ph type="dt" sz="half" idx="10"/>
          </p:nvPr>
        </p:nvSpPr>
        <p:spPr/>
        <p:txBody>
          <a:bodyPr/>
          <a:lstStyle/>
          <a:p>
            <a:fld id="{54F502E2-CE2E-4B31-BA45-7379622444DA}" type="datetimeFigureOut">
              <a:rPr lang="nl-NL" smtClean="0"/>
              <a:t>18-2-2020</a:t>
            </a:fld>
            <a:endParaRPr lang="nl-NL"/>
          </a:p>
        </p:txBody>
      </p:sp>
      <p:sp>
        <p:nvSpPr>
          <p:cNvPr id="5" name="Tijdelijke aanduiding voor voettekst 4">
            <a:extLst>
              <a:ext uri="{FF2B5EF4-FFF2-40B4-BE49-F238E27FC236}">
                <a16:creationId xmlns:a16="http://schemas.microsoft.com/office/drawing/2014/main" id="{EC0CA2E0-D7D3-4E0C-91AB-4E157C5B1E7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5998C9D-CEFA-4030-B772-F62369D10EBD}"/>
              </a:ext>
            </a:extLst>
          </p:cNvPr>
          <p:cNvSpPr>
            <a:spLocks noGrp="1"/>
          </p:cNvSpPr>
          <p:nvPr>
            <p:ph type="sldNum" sz="quarter" idx="12"/>
          </p:nvPr>
        </p:nvSpPr>
        <p:spPr/>
        <p:txBody>
          <a:bodyPr/>
          <a:lstStyle/>
          <a:p>
            <a:fld id="{8DF3975E-D9C4-4773-B43D-E75CC9E1C816}" type="slidenum">
              <a:rPr lang="nl-NL" smtClean="0"/>
              <a:t>‹nr.›</a:t>
            </a:fld>
            <a:endParaRPr lang="nl-NL"/>
          </a:p>
        </p:txBody>
      </p:sp>
    </p:spTree>
    <p:extLst>
      <p:ext uri="{BB962C8B-B14F-4D97-AF65-F5344CB8AC3E}">
        <p14:creationId xmlns:p14="http://schemas.microsoft.com/office/powerpoint/2010/main" val="1033534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76ECB7FC-DE32-482A-8DD7-FAE4EC6DD23A}"/>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8689A23A-5B86-451E-A5AE-8FCA6BC69655}"/>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22D3BE8-35F6-4D92-8F13-8697C37105A3}"/>
              </a:ext>
            </a:extLst>
          </p:cNvPr>
          <p:cNvSpPr>
            <a:spLocks noGrp="1"/>
          </p:cNvSpPr>
          <p:nvPr>
            <p:ph type="dt" sz="half" idx="10"/>
          </p:nvPr>
        </p:nvSpPr>
        <p:spPr/>
        <p:txBody>
          <a:bodyPr/>
          <a:lstStyle/>
          <a:p>
            <a:fld id="{54F502E2-CE2E-4B31-BA45-7379622444DA}" type="datetimeFigureOut">
              <a:rPr lang="nl-NL" smtClean="0"/>
              <a:t>18-2-2020</a:t>
            </a:fld>
            <a:endParaRPr lang="nl-NL"/>
          </a:p>
        </p:txBody>
      </p:sp>
      <p:sp>
        <p:nvSpPr>
          <p:cNvPr id="5" name="Tijdelijke aanduiding voor voettekst 4">
            <a:extLst>
              <a:ext uri="{FF2B5EF4-FFF2-40B4-BE49-F238E27FC236}">
                <a16:creationId xmlns:a16="http://schemas.microsoft.com/office/drawing/2014/main" id="{701F3E24-A9D0-48CD-91BD-4D51B825330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06CB36A-3753-4E0C-897D-1924116A441A}"/>
              </a:ext>
            </a:extLst>
          </p:cNvPr>
          <p:cNvSpPr>
            <a:spLocks noGrp="1"/>
          </p:cNvSpPr>
          <p:nvPr>
            <p:ph type="sldNum" sz="quarter" idx="12"/>
          </p:nvPr>
        </p:nvSpPr>
        <p:spPr/>
        <p:txBody>
          <a:bodyPr/>
          <a:lstStyle/>
          <a:p>
            <a:fld id="{8DF3975E-D9C4-4773-B43D-E75CC9E1C816}" type="slidenum">
              <a:rPr lang="nl-NL" smtClean="0"/>
              <a:t>‹nr.›</a:t>
            </a:fld>
            <a:endParaRPr lang="nl-NL"/>
          </a:p>
        </p:txBody>
      </p:sp>
    </p:spTree>
    <p:extLst>
      <p:ext uri="{BB962C8B-B14F-4D97-AF65-F5344CB8AC3E}">
        <p14:creationId xmlns:p14="http://schemas.microsoft.com/office/powerpoint/2010/main" val="1001453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E84962-933E-433D-BC91-31959B9A5EA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ACC281C-B6BF-43C3-827F-3AA95C70E5D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C7E9724-A526-4B82-8302-CAA5BDD78ED7}"/>
              </a:ext>
            </a:extLst>
          </p:cNvPr>
          <p:cNvSpPr>
            <a:spLocks noGrp="1"/>
          </p:cNvSpPr>
          <p:nvPr>
            <p:ph type="dt" sz="half" idx="10"/>
          </p:nvPr>
        </p:nvSpPr>
        <p:spPr/>
        <p:txBody>
          <a:bodyPr/>
          <a:lstStyle/>
          <a:p>
            <a:fld id="{54F502E2-CE2E-4B31-BA45-7379622444DA}" type="datetimeFigureOut">
              <a:rPr lang="nl-NL" smtClean="0"/>
              <a:t>18-2-2020</a:t>
            </a:fld>
            <a:endParaRPr lang="nl-NL"/>
          </a:p>
        </p:txBody>
      </p:sp>
      <p:sp>
        <p:nvSpPr>
          <p:cNvPr id="5" name="Tijdelijke aanduiding voor voettekst 4">
            <a:extLst>
              <a:ext uri="{FF2B5EF4-FFF2-40B4-BE49-F238E27FC236}">
                <a16:creationId xmlns:a16="http://schemas.microsoft.com/office/drawing/2014/main" id="{B7CC7846-1464-4D62-9A8B-7EA258FDFE9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A83A995-4E2C-4635-9C1E-695ABC0B9C16}"/>
              </a:ext>
            </a:extLst>
          </p:cNvPr>
          <p:cNvSpPr>
            <a:spLocks noGrp="1"/>
          </p:cNvSpPr>
          <p:nvPr>
            <p:ph type="sldNum" sz="quarter" idx="12"/>
          </p:nvPr>
        </p:nvSpPr>
        <p:spPr/>
        <p:txBody>
          <a:bodyPr/>
          <a:lstStyle/>
          <a:p>
            <a:fld id="{8DF3975E-D9C4-4773-B43D-E75CC9E1C816}" type="slidenum">
              <a:rPr lang="nl-NL" smtClean="0"/>
              <a:t>‹nr.›</a:t>
            </a:fld>
            <a:endParaRPr lang="nl-NL"/>
          </a:p>
        </p:txBody>
      </p:sp>
    </p:spTree>
    <p:extLst>
      <p:ext uri="{BB962C8B-B14F-4D97-AF65-F5344CB8AC3E}">
        <p14:creationId xmlns:p14="http://schemas.microsoft.com/office/powerpoint/2010/main" val="1004444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90C091-EE54-48F3-8EAD-6C79E17A1E4C}"/>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A6C58732-8A92-4943-B695-99F630AF09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74D7A8BF-BF96-4906-80A5-9784C79FC775}"/>
              </a:ext>
            </a:extLst>
          </p:cNvPr>
          <p:cNvSpPr>
            <a:spLocks noGrp="1"/>
          </p:cNvSpPr>
          <p:nvPr>
            <p:ph type="dt" sz="half" idx="10"/>
          </p:nvPr>
        </p:nvSpPr>
        <p:spPr/>
        <p:txBody>
          <a:bodyPr/>
          <a:lstStyle/>
          <a:p>
            <a:fld id="{54F502E2-CE2E-4B31-BA45-7379622444DA}" type="datetimeFigureOut">
              <a:rPr lang="nl-NL" smtClean="0"/>
              <a:t>18-2-2020</a:t>
            </a:fld>
            <a:endParaRPr lang="nl-NL"/>
          </a:p>
        </p:txBody>
      </p:sp>
      <p:sp>
        <p:nvSpPr>
          <p:cNvPr id="5" name="Tijdelijke aanduiding voor voettekst 4">
            <a:extLst>
              <a:ext uri="{FF2B5EF4-FFF2-40B4-BE49-F238E27FC236}">
                <a16:creationId xmlns:a16="http://schemas.microsoft.com/office/drawing/2014/main" id="{0C5B15F2-73DD-4A46-9703-B35E7BC071B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37A6D02-5F8A-4E98-AC6E-B04D7E6E7B8D}"/>
              </a:ext>
            </a:extLst>
          </p:cNvPr>
          <p:cNvSpPr>
            <a:spLocks noGrp="1"/>
          </p:cNvSpPr>
          <p:nvPr>
            <p:ph type="sldNum" sz="quarter" idx="12"/>
          </p:nvPr>
        </p:nvSpPr>
        <p:spPr/>
        <p:txBody>
          <a:bodyPr/>
          <a:lstStyle/>
          <a:p>
            <a:fld id="{8DF3975E-D9C4-4773-B43D-E75CC9E1C816}" type="slidenum">
              <a:rPr lang="nl-NL" smtClean="0"/>
              <a:t>‹nr.›</a:t>
            </a:fld>
            <a:endParaRPr lang="nl-NL"/>
          </a:p>
        </p:txBody>
      </p:sp>
    </p:spTree>
    <p:extLst>
      <p:ext uri="{BB962C8B-B14F-4D97-AF65-F5344CB8AC3E}">
        <p14:creationId xmlns:p14="http://schemas.microsoft.com/office/powerpoint/2010/main" val="136528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D774C5-A5B2-45A8-A97A-82BDEFA457D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EE9124A-E0B1-494A-A67F-E5D26A9220E4}"/>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542FACFD-1FE5-44B0-8405-23172A28F92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88156BE9-DA81-48F5-8DF5-BD5510DE1854}"/>
              </a:ext>
            </a:extLst>
          </p:cNvPr>
          <p:cNvSpPr>
            <a:spLocks noGrp="1"/>
          </p:cNvSpPr>
          <p:nvPr>
            <p:ph type="dt" sz="half" idx="10"/>
          </p:nvPr>
        </p:nvSpPr>
        <p:spPr/>
        <p:txBody>
          <a:bodyPr/>
          <a:lstStyle/>
          <a:p>
            <a:fld id="{54F502E2-CE2E-4B31-BA45-7379622444DA}" type="datetimeFigureOut">
              <a:rPr lang="nl-NL" smtClean="0"/>
              <a:t>18-2-2020</a:t>
            </a:fld>
            <a:endParaRPr lang="nl-NL"/>
          </a:p>
        </p:txBody>
      </p:sp>
      <p:sp>
        <p:nvSpPr>
          <p:cNvPr id="6" name="Tijdelijke aanduiding voor voettekst 5">
            <a:extLst>
              <a:ext uri="{FF2B5EF4-FFF2-40B4-BE49-F238E27FC236}">
                <a16:creationId xmlns:a16="http://schemas.microsoft.com/office/drawing/2014/main" id="{BE041DD6-F492-4F11-9C38-551FB2620EE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162C3E1-C995-4801-BED5-101CA1920460}"/>
              </a:ext>
            </a:extLst>
          </p:cNvPr>
          <p:cNvSpPr>
            <a:spLocks noGrp="1"/>
          </p:cNvSpPr>
          <p:nvPr>
            <p:ph type="sldNum" sz="quarter" idx="12"/>
          </p:nvPr>
        </p:nvSpPr>
        <p:spPr/>
        <p:txBody>
          <a:bodyPr/>
          <a:lstStyle/>
          <a:p>
            <a:fld id="{8DF3975E-D9C4-4773-B43D-E75CC9E1C816}" type="slidenum">
              <a:rPr lang="nl-NL" smtClean="0"/>
              <a:t>‹nr.›</a:t>
            </a:fld>
            <a:endParaRPr lang="nl-NL"/>
          </a:p>
        </p:txBody>
      </p:sp>
    </p:spTree>
    <p:extLst>
      <p:ext uri="{BB962C8B-B14F-4D97-AF65-F5344CB8AC3E}">
        <p14:creationId xmlns:p14="http://schemas.microsoft.com/office/powerpoint/2010/main" val="2175184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AEAF64-88A0-4777-A657-210E65E846BD}"/>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7829A09C-AA7D-4CC4-B387-5C0D176D61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9B025BB6-EF5C-4E10-A850-ACF1D771D2E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7E516259-7FD1-41DB-B549-241B50CB29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393D890A-A05E-4282-AD00-E7B14AAF89B9}"/>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AC6B4CC8-466E-498E-9E18-5A6DD6D8C9EB}"/>
              </a:ext>
            </a:extLst>
          </p:cNvPr>
          <p:cNvSpPr>
            <a:spLocks noGrp="1"/>
          </p:cNvSpPr>
          <p:nvPr>
            <p:ph type="dt" sz="half" idx="10"/>
          </p:nvPr>
        </p:nvSpPr>
        <p:spPr/>
        <p:txBody>
          <a:bodyPr/>
          <a:lstStyle/>
          <a:p>
            <a:fld id="{54F502E2-CE2E-4B31-BA45-7379622444DA}" type="datetimeFigureOut">
              <a:rPr lang="nl-NL" smtClean="0"/>
              <a:t>18-2-2020</a:t>
            </a:fld>
            <a:endParaRPr lang="nl-NL"/>
          </a:p>
        </p:txBody>
      </p:sp>
      <p:sp>
        <p:nvSpPr>
          <p:cNvPr id="8" name="Tijdelijke aanduiding voor voettekst 7">
            <a:extLst>
              <a:ext uri="{FF2B5EF4-FFF2-40B4-BE49-F238E27FC236}">
                <a16:creationId xmlns:a16="http://schemas.microsoft.com/office/drawing/2014/main" id="{551B973E-6DCF-4605-A008-970D27E67E94}"/>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FEBB97E7-2257-4385-863C-E7F001AD0F57}"/>
              </a:ext>
            </a:extLst>
          </p:cNvPr>
          <p:cNvSpPr>
            <a:spLocks noGrp="1"/>
          </p:cNvSpPr>
          <p:nvPr>
            <p:ph type="sldNum" sz="quarter" idx="12"/>
          </p:nvPr>
        </p:nvSpPr>
        <p:spPr/>
        <p:txBody>
          <a:bodyPr/>
          <a:lstStyle/>
          <a:p>
            <a:fld id="{8DF3975E-D9C4-4773-B43D-E75CC9E1C816}" type="slidenum">
              <a:rPr lang="nl-NL" smtClean="0"/>
              <a:t>‹nr.›</a:t>
            </a:fld>
            <a:endParaRPr lang="nl-NL"/>
          </a:p>
        </p:txBody>
      </p:sp>
    </p:spTree>
    <p:extLst>
      <p:ext uri="{BB962C8B-B14F-4D97-AF65-F5344CB8AC3E}">
        <p14:creationId xmlns:p14="http://schemas.microsoft.com/office/powerpoint/2010/main" val="1991536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0D4AD3-FB82-4714-95A4-A842D142AD1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A3AEF449-6A0A-4973-8A02-68D0B411B0A4}"/>
              </a:ext>
            </a:extLst>
          </p:cNvPr>
          <p:cNvSpPr>
            <a:spLocks noGrp="1"/>
          </p:cNvSpPr>
          <p:nvPr>
            <p:ph type="dt" sz="half" idx="10"/>
          </p:nvPr>
        </p:nvSpPr>
        <p:spPr/>
        <p:txBody>
          <a:bodyPr/>
          <a:lstStyle/>
          <a:p>
            <a:fld id="{54F502E2-CE2E-4B31-BA45-7379622444DA}" type="datetimeFigureOut">
              <a:rPr lang="nl-NL" smtClean="0"/>
              <a:t>18-2-2020</a:t>
            </a:fld>
            <a:endParaRPr lang="nl-NL"/>
          </a:p>
        </p:txBody>
      </p:sp>
      <p:sp>
        <p:nvSpPr>
          <p:cNvPr id="4" name="Tijdelijke aanduiding voor voettekst 3">
            <a:extLst>
              <a:ext uri="{FF2B5EF4-FFF2-40B4-BE49-F238E27FC236}">
                <a16:creationId xmlns:a16="http://schemas.microsoft.com/office/drawing/2014/main" id="{A4EC233F-2F06-408C-9AD9-01950D375025}"/>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C3E1E2AD-7134-4B4C-8425-C7FAA9CA0AA6}"/>
              </a:ext>
            </a:extLst>
          </p:cNvPr>
          <p:cNvSpPr>
            <a:spLocks noGrp="1"/>
          </p:cNvSpPr>
          <p:nvPr>
            <p:ph type="sldNum" sz="quarter" idx="12"/>
          </p:nvPr>
        </p:nvSpPr>
        <p:spPr/>
        <p:txBody>
          <a:bodyPr/>
          <a:lstStyle/>
          <a:p>
            <a:fld id="{8DF3975E-D9C4-4773-B43D-E75CC9E1C816}" type="slidenum">
              <a:rPr lang="nl-NL" smtClean="0"/>
              <a:t>‹nr.›</a:t>
            </a:fld>
            <a:endParaRPr lang="nl-NL"/>
          </a:p>
        </p:txBody>
      </p:sp>
    </p:spTree>
    <p:extLst>
      <p:ext uri="{BB962C8B-B14F-4D97-AF65-F5344CB8AC3E}">
        <p14:creationId xmlns:p14="http://schemas.microsoft.com/office/powerpoint/2010/main" val="391115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2697390-8757-4752-BCCD-5509AD7E3FCA}"/>
              </a:ext>
            </a:extLst>
          </p:cNvPr>
          <p:cNvSpPr>
            <a:spLocks noGrp="1"/>
          </p:cNvSpPr>
          <p:nvPr>
            <p:ph type="dt" sz="half" idx="10"/>
          </p:nvPr>
        </p:nvSpPr>
        <p:spPr/>
        <p:txBody>
          <a:bodyPr/>
          <a:lstStyle/>
          <a:p>
            <a:fld id="{54F502E2-CE2E-4B31-BA45-7379622444DA}" type="datetimeFigureOut">
              <a:rPr lang="nl-NL" smtClean="0"/>
              <a:t>18-2-2020</a:t>
            </a:fld>
            <a:endParaRPr lang="nl-NL"/>
          </a:p>
        </p:txBody>
      </p:sp>
      <p:sp>
        <p:nvSpPr>
          <p:cNvPr id="3" name="Tijdelijke aanduiding voor voettekst 2">
            <a:extLst>
              <a:ext uri="{FF2B5EF4-FFF2-40B4-BE49-F238E27FC236}">
                <a16:creationId xmlns:a16="http://schemas.microsoft.com/office/drawing/2014/main" id="{6E37F416-22B3-4907-ABA7-90D6A5325158}"/>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7A805984-F51A-4A6E-8C3A-3D2E3AD749A6}"/>
              </a:ext>
            </a:extLst>
          </p:cNvPr>
          <p:cNvSpPr>
            <a:spLocks noGrp="1"/>
          </p:cNvSpPr>
          <p:nvPr>
            <p:ph type="sldNum" sz="quarter" idx="12"/>
          </p:nvPr>
        </p:nvSpPr>
        <p:spPr/>
        <p:txBody>
          <a:bodyPr/>
          <a:lstStyle/>
          <a:p>
            <a:fld id="{8DF3975E-D9C4-4773-B43D-E75CC9E1C816}" type="slidenum">
              <a:rPr lang="nl-NL" smtClean="0"/>
              <a:t>‹nr.›</a:t>
            </a:fld>
            <a:endParaRPr lang="nl-NL"/>
          </a:p>
        </p:txBody>
      </p:sp>
    </p:spTree>
    <p:extLst>
      <p:ext uri="{BB962C8B-B14F-4D97-AF65-F5344CB8AC3E}">
        <p14:creationId xmlns:p14="http://schemas.microsoft.com/office/powerpoint/2010/main" val="2066038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A0E6E7-2460-4E25-AD08-F270236E96B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B81DCD99-0A0B-4683-92F1-D4C255F19B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FE583904-DE11-4638-BA4A-D18905D350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83776DD-789B-4011-AC87-536D9C150DAB}"/>
              </a:ext>
            </a:extLst>
          </p:cNvPr>
          <p:cNvSpPr>
            <a:spLocks noGrp="1"/>
          </p:cNvSpPr>
          <p:nvPr>
            <p:ph type="dt" sz="half" idx="10"/>
          </p:nvPr>
        </p:nvSpPr>
        <p:spPr/>
        <p:txBody>
          <a:bodyPr/>
          <a:lstStyle/>
          <a:p>
            <a:fld id="{54F502E2-CE2E-4B31-BA45-7379622444DA}" type="datetimeFigureOut">
              <a:rPr lang="nl-NL" smtClean="0"/>
              <a:t>18-2-2020</a:t>
            </a:fld>
            <a:endParaRPr lang="nl-NL"/>
          </a:p>
        </p:txBody>
      </p:sp>
      <p:sp>
        <p:nvSpPr>
          <p:cNvPr id="6" name="Tijdelijke aanduiding voor voettekst 5">
            <a:extLst>
              <a:ext uri="{FF2B5EF4-FFF2-40B4-BE49-F238E27FC236}">
                <a16:creationId xmlns:a16="http://schemas.microsoft.com/office/drawing/2014/main" id="{D3931670-E3CC-4EE0-A0A3-404F8705C76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505059B-5205-489A-A8B2-4794F1DFF0AF}"/>
              </a:ext>
            </a:extLst>
          </p:cNvPr>
          <p:cNvSpPr>
            <a:spLocks noGrp="1"/>
          </p:cNvSpPr>
          <p:nvPr>
            <p:ph type="sldNum" sz="quarter" idx="12"/>
          </p:nvPr>
        </p:nvSpPr>
        <p:spPr/>
        <p:txBody>
          <a:bodyPr/>
          <a:lstStyle/>
          <a:p>
            <a:fld id="{8DF3975E-D9C4-4773-B43D-E75CC9E1C816}" type="slidenum">
              <a:rPr lang="nl-NL" smtClean="0"/>
              <a:t>‹nr.›</a:t>
            </a:fld>
            <a:endParaRPr lang="nl-NL"/>
          </a:p>
        </p:txBody>
      </p:sp>
    </p:spTree>
    <p:extLst>
      <p:ext uri="{BB962C8B-B14F-4D97-AF65-F5344CB8AC3E}">
        <p14:creationId xmlns:p14="http://schemas.microsoft.com/office/powerpoint/2010/main" val="2801575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BB271A-8D5A-4453-8819-F1772FF90A4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FC331016-D93F-4798-89BF-79332F002D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45497B16-33F3-4A36-BDCE-3005D4CCDF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305FC17-23F6-4C03-8AD9-97F33DD998C7}"/>
              </a:ext>
            </a:extLst>
          </p:cNvPr>
          <p:cNvSpPr>
            <a:spLocks noGrp="1"/>
          </p:cNvSpPr>
          <p:nvPr>
            <p:ph type="dt" sz="half" idx="10"/>
          </p:nvPr>
        </p:nvSpPr>
        <p:spPr/>
        <p:txBody>
          <a:bodyPr/>
          <a:lstStyle/>
          <a:p>
            <a:fld id="{54F502E2-CE2E-4B31-BA45-7379622444DA}" type="datetimeFigureOut">
              <a:rPr lang="nl-NL" smtClean="0"/>
              <a:t>18-2-2020</a:t>
            </a:fld>
            <a:endParaRPr lang="nl-NL"/>
          </a:p>
        </p:txBody>
      </p:sp>
      <p:sp>
        <p:nvSpPr>
          <p:cNvPr id="6" name="Tijdelijke aanduiding voor voettekst 5">
            <a:extLst>
              <a:ext uri="{FF2B5EF4-FFF2-40B4-BE49-F238E27FC236}">
                <a16:creationId xmlns:a16="http://schemas.microsoft.com/office/drawing/2014/main" id="{5B81E80A-7AC2-45C8-B106-788EB1FBEE6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D9D8149-35D0-44FC-8333-4415EF77839B}"/>
              </a:ext>
            </a:extLst>
          </p:cNvPr>
          <p:cNvSpPr>
            <a:spLocks noGrp="1"/>
          </p:cNvSpPr>
          <p:nvPr>
            <p:ph type="sldNum" sz="quarter" idx="12"/>
          </p:nvPr>
        </p:nvSpPr>
        <p:spPr/>
        <p:txBody>
          <a:bodyPr/>
          <a:lstStyle/>
          <a:p>
            <a:fld id="{8DF3975E-D9C4-4773-B43D-E75CC9E1C816}" type="slidenum">
              <a:rPr lang="nl-NL" smtClean="0"/>
              <a:t>‹nr.›</a:t>
            </a:fld>
            <a:endParaRPr lang="nl-NL"/>
          </a:p>
        </p:txBody>
      </p:sp>
    </p:spTree>
    <p:extLst>
      <p:ext uri="{BB962C8B-B14F-4D97-AF65-F5344CB8AC3E}">
        <p14:creationId xmlns:p14="http://schemas.microsoft.com/office/powerpoint/2010/main" val="518994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B95BD2CE-1AD1-45DE-AD89-C8FE7125E9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7A4221F0-230F-4D2F-A44C-E2EED29B0C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5E7AD32-8C62-4B11-8C11-53FBA7D138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F502E2-CE2E-4B31-BA45-7379622444DA}" type="datetimeFigureOut">
              <a:rPr lang="nl-NL" smtClean="0"/>
              <a:t>18-2-2020</a:t>
            </a:fld>
            <a:endParaRPr lang="nl-NL"/>
          </a:p>
        </p:txBody>
      </p:sp>
      <p:sp>
        <p:nvSpPr>
          <p:cNvPr id="5" name="Tijdelijke aanduiding voor voettekst 4">
            <a:extLst>
              <a:ext uri="{FF2B5EF4-FFF2-40B4-BE49-F238E27FC236}">
                <a16:creationId xmlns:a16="http://schemas.microsoft.com/office/drawing/2014/main" id="{FFD75BE7-85C1-4887-8CDA-042C44DF27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D4674F56-62F9-40BE-AAF8-2CAFBDCDA4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F3975E-D9C4-4773-B43D-E75CC9E1C816}" type="slidenum">
              <a:rPr lang="nl-NL" smtClean="0"/>
              <a:t>‹nr.›</a:t>
            </a:fld>
            <a:endParaRPr lang="nl-NL"/>
          </a:p>
        </p:txBody>
      </p:sp>
    </p:spTree>
    <p:extLst>
      <p:ext uri="{BB962C8B-B14F-4D97-AF65-F5344CB8AC3E}">
        <p14:creationId xmlns:p14="http://schemas.microsoft.com/office/powerpoint/2010/main" val="3606332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contentplatform.ontwikkelcentrum.nl/CMS/CDS/Ontwikkelcentrum/Published%20content/Kenniskiem/92505%20Presenteren%20en%20etaleren/92505/92005/kenniskiem2/92005-k-7.html" TargetMode="External"/><Relationship Id="rId2" Type="http://schemas.openxmlformats.org/officeDocument/2006/relationships/hyperlink" Target="https://contentplatform.ontwikkelcentrum.nl/CMS/CDS/Ontwikkelcentrum/Published%20content/Kenniskiem/92505%20Presenteren%20en%20etaleren/92505/92005/kenniskiem2/92005-or-2.html" TargetMode="External"/><Relationship Id="rId1" Type="http://schemas.openxmlformats.org/officeDocument/2006/relationships/slideLayout" Target="../slideLayouts/slideLayout2.xml"/><Relationship Id="rId5" Type="http://schemas.openxmlformats.org/officeDocument/2006/relationships/hyperlink" Target="https://contentplatform.ontwikkelcentrum.nl/CMS/CDS/Ontwikkelcentrum/Published%20content/Kenniskiem/92505%20Presenteren%20en%20etaleren/92505/92005/kenniskiem2/92005-k-9.html" TargetMode="External"/><Relationship Id="rId4" Type="http://schemas.openxmlformats.org/officeDocument/2006/relationships/hyperlink" Target="https://contentplatform.ontwikkelcentrum.nl/CMS/CDS/Ontwikkelcentrum/Published%20content/Kenniskiem/92505%20Presenteren%20en%20etaleren/92505/92005/kenniskiem2/92005-k-8.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contentplatform.ontwikkelcentrum.nl/CMS/CDS/Ontwikkelcentrum/Published%20content/ECC%20SP%20modules/CKS%20en%20Impact/38%20algemeen/OC-38013d/OC-38013/38013/38013-4-11.html?module=true" TargetMode="External"/><Relationship Id="rId2" Type="http://schemas.openxmlformats.org/officeDocument/2006/relationships/hyperlink" Target="https://exactitudes.com/collecti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contentplatform.ontwikkelcentrum.nl/CMS/CDS/Ontwikkelcentrum/Published%20content/ECC%20SP%20modules/CKS%20en%20Impact/38%20algemeen/OC-38013d/OC-38013/38013/38013-4-22.html?module=true"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hyperlink" Target="https://contentplatform.ontwikkelcentrum.nl/CMS/CDS/Ontwikkelcentrum/Published%20content/ECC%20SP%20modules/CKS%20en%20Impact/38%20algemeen/OC-38013d/OC-38013/38013/38013-4-28.html?module=true"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contentplatform.ontwikkelcentrum.nl/CMS/CDS/Ontwikkelcentrum/Published%20content/ECC%20SP%20modules/CKS%20en%20Impact/38%20algemeen/OC-38013d/OC-38013/38013/38013-4-28.html?module=tru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contentplatform.ontwikkelcentrum.nl/CMS/CDS/Ontwikkelcentrum/Published%20content/ECC%20SP%20modules/CKS%20en%20Impact/38%20algemeen/OC-38013d/OC-38013/38013/38013-4-10.html?module=true"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contentplatform.ontwikkelcentrum.nl/CMS/CDS/Ontwikkelcentrum/Published%20content/ECC%20SP%20modules/CKS%20en%20Impact/38%20algemeen/OC-38013d/OC-38013/38013/38013-4-27.html?module=true"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contentplatform.ontwikkelcentrum.nl/CMS/CDS/Ontwikkelcentrum/Published%20content/Kenniskiem/92505%20Presenteren%20en%20etaleren/92505/92005/kenniskiem2/index.html"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hyperlink" Target="https://contentplatform.ontwikkelcentrum.nl/CMS/CDS/Ontwikkelcentrum/Published%20content/ECC%20SP%20modules/CKS%20en%20Impact/38%20algemeen/OC-38013d/OC-38013/38013/38013-4-21.html?module=true"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hyperlink" Target="https://contentplatform.ontwikkelcentrum.nl/CMS/CDS/Ontwikkelcentrum/Published%20content/ECC%20SP%20modules/CKS%20en%20Impact/38%20algemeen/OC-38013d/OC-38013/38013/38013-4-29.html?module=true"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s://contentplatform.ontwikkelcentrum.nl/CMS/CDS/Ontwikkelcentrum/Published%20content/ECC%20SP%20modules/CKS%20en%20Impact/38%20algemeen/OC-38013d/OC-38013/38013/38013-4-30.html?module=tru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s://contentplatform.ontwikkelcentrum.nl/CMS/CDS/Ontwikkelcentrum/Published%20content/ECC%20SP%20modules/CKS%20en%20Impact/38%20algemeen/OC-38013d/OC-38013/38013/38013-4-14.html?module=tru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B88D2C-50F0-4FD5-9528-3AE1331BDE49}"/>
              </a:ext>
            </a:extLst>
          </p:cNvPr>
          <p:cNvSpPr>
            <a:spLocks noGrp="1"/>
          </p:cNvSpPr>
          <p:nvPr>
            <p:ph type="ctrTitle"/>
          </p:nvPr>
        </p:nvSpPr>
        <p:spPr/>
        <p:txBody>
          <a:bodyPr/>
          <a:lstStyle/>
          <a:p>
            <a:r>
              <a:rPr lang="nl-NL" dirty="0"/>
              <a:t>Basispowerpoint</a:t>
            </a:r>
          </a:p>
        </p:txBody>
      </p:sp>
      <p:sp>
        <p:nvSpPr>
          <p:cNvPr id="3" name="Ondertitel 2">
            <a:extLst>
              <a:ext uri="{FF2B5EF4-FFF2-40B4-BE49-F238E27FC236}">
                <a16:creationId xmlns:a16="http://schemas.microsoft.com/office/drawing/2014/main" id="{CD68263D-DC0C-43C6-A979-D788E7D5170E}"/>
              </a:ext>
            </a:extLst>
          </p:cNvPr>
          <p:cNvSpPr>
            <a:spLocks noGrp="1"/>
          </p:cNvSpPr>
          <p:nvPr>
            <p:ph type="subTitle" idx="1"/>
          </p:nvPr>
        </p:nvSpPr>
        <p:spPr/>
        <p:txBody>
          <a:bodyPr/>
          <a:lstStyle/>
          <a:p>
            <a:r>
              <a:rPr lang="nl-NL" dirty="0"/>
              <a:t>Promotie &amp; presentatie</a:t>
            </a:r>
          </a:p>
        </p:txBody>
      </p:sp>
    </p:spTree>
    <p:extLst>
      <p:ext uri="{BB962C8B-B14F-4D97-AF65-F5344CB8AC3E}">
        <p14:creationId xmlns:p14="http://schemas.microsoft.com/office/powerpoint/2010/main" val="1674365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9A2F28-03E3-4CD3-9C0B-F873B0DC4B4B}"/>
              </a:ext>
            </a:extLst>
          </p:cNvPr>
          <p:cNvSpPr>
            <a:spLocks noGrp="1"/>
          </p:cNvSpPr>
          <p:nvPr>
            <p:ph type="title"/>
          </p:nvPr>
        </p:nvSpPr>
        <p:spPr/>
        <p:txBody>
          <a:bodyPr/>
          <a:lstStyle/>
          <a:p>
            <a:r>
              <a:rPr lang="nl-NL" b="1" dirty="0"/>
              <a:t>Externe analyse </a:t>
            </a:r>
            <a:br>
              <a:rPr lang="nl-NL" b="1" dirty="0"/>
            </a:br>
            <a:endParaRPr lang="nl-NL" dirty="0"/>
          </a:p>
        </p:txBody>
      </p:sp>
      <p:sp>
        <p:nvSpPr>
          <p:cNvPr id="3" name="Tijdelijke aanduiding voor inhoud 2">
            <a:extLst>
              <a:ext uri="{FF2B5EF4-FFF2-40B4-BE49-F238E27FC236}">
                <a16:creationId xmlns:a16="http://schemas.microsoft.com/office/drawing/2014/main" id="{F28B0B71-5901-450D-A254-1158313F5E0A}"/>
              </a:ext>
            </a:extLst>
          </p:cNvPr>
          <p:cNvSpPr>
            <a:spLocks noGrp="1"/>
          </p:cNvSpPr>
          <p:nvPr>
            <p:ph idx="1"/>
          </p:nvPr>
        </p:nvSpPr>
        <p:spPr>
          <a:xfrm>
            <a:off x="838200" y="1362635"/>
            <a:ext cx="10515600" cy="4814328"/>
          </a:xfrm>
        </p:spPr>
        <p:txBody>
          <a:bodyPr>
            <a:normAutofit/>
          </a:bodyPr>
          <a:lstStyle/>
          <a:p>
            <a:pPr marL="0" indent="0">
              <a:buNone/>
            </a:pPr>
            <a:r>
              <a:rPr lang="nl-NL" dirty="0"/>
              <a:t>Welke omgevingsfactoren kunnen het succes van je bedrijf beïnvloeden?</a:t>
            </a:r>
          </a:p>
          <a:p>
            <a:r>
              <a:rPr lang="nl-NL" b="1" dirty="0" err="1"/>
              <a:t>Opportunities</a:t>
            </a:r>
            <a:r>
              <a:rPr lang="nl-NL" b="1" dirty="0"/>
              <a:t> </a:t>
            </a:r>
            <a:r>
              <a:rPr lang="nl-NL" dirty="0"/>
              <a:t>Welke externe factoren helpen mee aan de toekomst van je bedrijf? Komt er een nieuwbouwwijk om de hoek waardoor je meer jonge gezinnen in je winkel krijgt? </a:t>
            </a:r>
          </a:p>
          <a:p>
            <a:r>
              <a:rPr lang="nl-NL" b="1" dirty="0" err="1"/>
              <a:t>Threats</a:t>
            </a:r>
            <a:r>
              <a:rPr lang="nl-NL" b="1" dirty="0"/>
              <a:t> </a:t>
            </a:r>
            <a:r>
              <a:rPr lang="nl-NL" dirty="0"/>
              <a:t>Bekijk ook welke omgevingsfactoren je bedrijf bedreigen. De webwinkel die onder je prijs verkoopt en aan huis levert kan je klanten kosten. Een concurrent in een nabijgelegen winkelcentrum ook.</a:t>
            </a:r>
          </a:p>
          <a:p>
            <a:endParaRPr lang="nl-NL" dirty="0"/>
          </a:p>
        </p:txBody>
      </p:sp>
    </p:spTree>
    <p:extLst>
      <p:ext uri="{BB962C8B-B14F-4D97-AF65-F5344CB8AC3E}">
        <p14:creationId xmlns:p14="http://schemas.microsoft.com/office/powerpoint/2010/main" val="1158547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FDC49B2-E42E-442E-854E-9ED72CC95870}"/>
              </a:ext>
            </a:extLst>
          </p:cNvPr>
          <p:cNvSpPr>
            <a:spLocks noGrp="1"/>
          </p:cNvSpPr>
          <p:nvPr>
            <p:ph type="title"/>
          </p:nvPr>
        </p:nvSpPr>
        <p:spPr/>
        <p:txBody>
          <a:bodyPr/>
          <a:lstStyle/>
          <a:p>
            <a:r>
              <a:rPr lang="nl-NL" dirty="0"/>
              <a:t>Theorie</a:t>
            </a:r>
          </a:p>
        </p:txBody>
      </p:sp>
      <p:sp>
        <p:nvSpPr>
          <p:cNvPr id="5" name="Tijdelijke aanduiding voor inhoud 4">
            <a:extLst>
              <a:ext uri="{FF2B5EF4-FFF2-40B4-BE49-F238E27FC236}">
                <a16:creationId xmlns:a16="http://schemas.microsoft.com/office/drawing/2014/main" id="{D0B8171E-4DD5-42A5-9643-8F348AC5CC96}"/>
              </a:ext>
            </a:extLst>
          </p:cNvPr>
          <p:cNvSpPr>
            <a:spLocks noGrp="1"/>
          </p:cNvSpPr>
          <p:nvPr>
            <p:ph idx="1"/>
          </p:nvPr>
        </p:nvSpPr>
        <p:spPr/>
        <p:txBody>
          <a:bodyPr/>
          <a:lstStyle/>
          <a:p>
            <a:r>
              <a:rPr lang="nl-NL" dirty="0">
                <a:hlinkClick r:id="rId2"/>
              </a:rPr>
              <a:t>De winkelformule/Het bedrijfsconcept</a:t>
            </a:r>
            <a:r>
              <a:rPr lang="nl-NL" dirty="0"/>
              <a:t> </a:t>
            </a:r>
          </a:p>
          <a:p>
            <a:r>
              <a:rPr lang="nl-NL" dirty="0">
                <a:hlinkClick r:id="rId3"/>
              </a:rPr>
              <a:t>Winkeltypes</a:t>
            </a:r>
            <a:endParaRPr lang="nl-NL" dirty="0"/>
          </a:p>
          <a:p>
            <a:r>
              <a:rPr lang="nl-NL" dirty="0">
                <a:hlinkClick r:id="rId4"/>
              </a:rPr>
              <a:t>Stijlgroepen</a:t>
            </a:r>
            <a:r>
              <a:rPr lang="nl-NL" dirty="0"/>
              <a:t>  </a:t>
            </a:r>
          </a:p>
          <a:p>
            <a:r>
              <a:rPr lang="nl-NL" dirty="0">
                <a:hlinkClick r:id="rId5"/>
              </a:rPr>
              <a:t>Marketing &amp; marketingmix</a:t>
            </a:r>
            <a:endParaRPr lang="nl-NL" dirty="0"/>
          </a:p>
          <a:p>
            <a:pPr marL="0" indent="0">
              <a:buNone/>
            </a:pPr>
            <a:endParaRPr lang="nl-NL" dirty="0"/>
          </a:p>
        </p:txBody>
      </p:sp>
    </p:spTree>
    <p:extLst>
      <p:ext uri="{BB962C8B-B14F-4D97-AF65-F5344CB8AC3E}">
        <p14:creationId xmlns:p14="http://schemas.microsoft.com/office/powerpoint/2010/main" val="1447499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F7AE09-144D-42CE-8FA5-28A37492F98D}"/>
              </a:ext>
            </a:extLst>
          </p:cNvPr>
          <p:cNvSpPr>
            <a:spLocks noGrp="1"/>
          </p:cNvSpPr>
          <p:nvPr>
            <p:ph type="title"/>
          </p:nvPr>
        </p:nvSpPr>
        <p:spPr/>
        <p:txBody>
          <a:bodyPr/>
          <a:lstStyle/>
          <a:p>
            <a:r>
              <a:rPr lang="nl-NL" dirty="0"/>
              <a:t>SWOT-schema</a:t>
            </a:r>
          </a:p>
        </p:txBody>
      </p:sp>
      <p:sp>
        <p:nvSpPr>
          <p:cNvPr id="3" name="Tijdelijke aanduiding voor inhoud 2">
            <a:extLst>
              <a:ext uri="{FF2B5EF4-FFF2-40B4-BE49-F238E27FC236}">
                <a16:creationId xmlns:a16="http://schemas.microsoft.com/office/drawing/2014/main" id="{94D8AD13-756B-4107-A409-276EAD1FF44A}"/>
              </a:ext>
            </a:extLst>
          </p:cNvPr>
          <p:cNvSpPr>
            <a:spLocks noGrp="1"/>
          </p:cNvSpPr>
          <p:nvPr>
            <p:ph idx="1"/>
          </p:nvPr>
        </p:nvSpPr>
        <p:spPr>
          <a:xfrm>
            <a:off x="838200" y="1381125"/>
            <a:ext cx="10515600" cy="4795838"/>
          </a:xfrm>
        </p:spPr>
        <p:txBody>
          <a:bodyPr/>
          <a:lstStyle/>
          <a:p>
            <a:r>
              <a:rPr lang="nl-NL" dirty="0"/>
              <a:t>Plaats al je observaties in een schema</a:t>
            </a:r>
          </a:p>
          <a:p>
            <a:r>
              <a:rPr lang="nl-NL" dirty="0"/>
              <a:t>Geef per punt je visie op het onderdeel</a:t>
            </a:r>
          </a:p>
          <a:p>
            <a:endParaRPr lang="nl-NL" dirty="0"/>
          </a:p>
          <a:p>
            <a:endParaRPr lang="nl-NL" dirty="0"/>
          </a:p>
        </p:txBody>
      </p:sp>
    </p:spTree>
    <p:extLst>
      <p:ext uri="{BB962C8B-B14F-4D97-AF65-F5344CB8AC3E}">
        <p14:creationId xmlns:p14="http://schemas.microsoft.com/office/powerpoint/2010/main" val="2533193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C196AE-4EBC-4863-A198-9DD52D0476EF}"/>
              </a:ext>
            </a:extLst>
          </p:cNvPr>
          <p:cNvSpPr>
            <a:spLocks noGrp="1"/>
          </p:cNvSpPr>
          <p:nvPr>
            <p:ph type="title"/>
          </p:nvPr>
        </p:nvSpPr>
        <p:spPr/>
        <p:txBody>
          <a:bodyPr/>
          <a:lstStyle/>
          <a:p>
            <a:r>
              <a:rPr lang="nl-NL" dirty="0"/>
              <a:t>Conclusies</a:t>
            </a:r>
          </a:p>
        </p:txBody>
      </p:sp>
      <p:sp>
        <p:nvSpPr>
          <p:cNvPr id="3" name="Tijdelijke aanduiding voor inhoud 2">
            <a:extLst>
              <a:ext uri="{FF2B5EF4-FFF2-40B4-BE49-F238E27FC236}">
                <a16:creationId xmlns:a16="http://schemas.microsoft.com/office/drawing/2014/main" id="{9C9A3E94-4844-445D-A093-D0FBD62ACB2C}"/>
              </a:ext>
            </a:extLst>
          </p:cNvPr>
          <p:cNvSpPr>
            <a:spLocks noGrp="1"/>
          </p:cNvSpPr>
          <p:nvPr>
            <p:ph idx="1"/>
          </p:nvPr>
        </p:nvSpPr>
        <p:spPr>
          <a:xfrm>
            <a:off x="838200" y="1864311"/>
            <a:ext cx="6849862" cy="4312652"/>
          </a:xfrm>
        </p:spPr>
        <p:txBody>
          <a:bodyPr/>
          <a:lstStyle/>
          <a:p>
            <a:r>
              <a:rPr lang="nl-NL" dirty="0"/>
              <a:t>Benoem hier je oordeel over je observaties.</a:t>
            </a:r>
          </a:p>
          <a:p>
            <a:pPr lvl="1"/>
            <a:r>
              <a:rPr lang="nl-NL" dirty="0"/>
              <a:t>Wat gaat er goed? </a:t>
            </a:r>
            <a:r>
              <a:rPr lang="nl-NL" dirty="0">
                <a:sym typeface="Wingdings" panose="05000000000000000000" pitchFamily="2" charset="2"/>
              </a:rPr>
              <a:t> sterkte</a:t>
            </a:r>
            <a:endParaRPr lang="nl-NL" dirty="0"/>
          </a:p>
          <a:p>
            <a:pPr lvl="1"/>
            <a:r>
              <a:rPr lang="nl-NL" dirty="0"/>
              <a:t>Wat kan er beter? </a:t>
            </a:r>
            <a:r>
              <a:rPr lang="nl-NL" dirty="0">
                <a:sym typeface="Wingdings" panose="05000000000000000000" pitchFamily="2" charset="2"/>
              </a:rPr>
              <a:t> zwakte</a:t>
            </a:r>
          </a:p>
          <a:p>
            <a:pPr marL="457200" lvl="1" indent="0">
              <a:buNone/>
            </a:pPr>
            <a:endParaRPr lang="nl-NL" dirty="0">
              <a:sym typeface="Wingdings" panose="05000000000000000000" pitchFamily="2" charset="2"/>
            </a:endParaRPr>
          </a:p>
          <a:p>
            <a:pPr lvl="1"/>
            <a:r>
              <a:rPr lang="nl-NL" dirty="0">
                <a:sym typeface="Wingdings" panose="05000000000000000000" pitchFamily="2" charset="2"/>
              </a:rPr>
              <a:t>Welke ontwikkeling is een kans?  kansen</a:t>
            </a:r>
          </a:p>
          <a:p>
            <a:pPr lvl="1"/>
            <a:r>
              <a:rPr lang="nl-NL" dirty="0">
                <a:sym typeface="Wingdings" panose="05000000000000000000" pitchFamily="2" charset="2"/>
              </a:rPr>
              <a:t>Welke ontwikkeling is een bedreiging  bedreigingen</a:t>
            </a:r>
            <a:endParaRPr lang="nl-NL" dirty="0"/>
          </a:p>
        </p:txBody>
      </p:sp>
      <p:sp>
        <p:nvSpPr>
          <p:cNvPr id="4" name="Rechteraccolade 3">
            <a:extLst>
              <a:ext uri="{FF2B5EF4-FFF2-40B4-BE49-F238E27FC236}">
                <a16:creationId xmlns:a16="http://schemas.microsoft.com/office/drawing/2014/main" id="{E889C4AF-7F5B-4124-A3D0-739EC92DF6F8}"/>
              </a:ext>
            </a:extLst>
          </p:cNvPr>
          <p:cNvSpPr/>
          <p:nvPr/>
        </p:nvSpPr>
        <p:spPr>
          <a:xfrm>
            <a:off x="7147671" y="2346379"/>
            <a:ext cx="313765" cy="770964"/>
          </a:xfrm>
          <a:prstGeom prst="rightBrace">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6" name="Tekstvak 5">
            <a:extLst>
              <a:ext uri="{FF2B5EF4-FFF2-40B4-BE49-F238E27FC236}">
                <a16:creationId xmlns:a16="http://schemas.microsoft.com/office/drawing/2014/main" id="{B0C10FC4-BE10-45AA-B0F1-625BB63DF919}"/>
              </a:ext>
            </a:extLst>
          </p:cNvPr>
          <p:cNvSpPr txBox="1"/>
          <p:nvPr/>
        </p:nvSpPr>
        <p:spPr>
          <a:xfrm>
            <a:off x="9439555" y="2447925"/>
            <a:ext cx="753924" cy="369332"/>
          </a:xfrm>
          <a:prstGeom prst="rect">
            <a:avLst/>
          </a:prstGeom>
          <a:noFill/>
        </p:spPr>
        <p:txBody>
          <a:bodyPr wrap="none" rtlCol="0">
            <a:spAutoFit/>
          </a:bodyPr>
          <a:lstStyle/>
          <a:p>
            <a:r>
              <a:rPr lang="nl-NL" dirty="0"/>
              <a:t>Intern</a:t>
            </a:r>
          </a:p>
        </p:txBody>
      </p:sp>
      <p:sp>
        <p:nvSpPr>
          <p:cNvPr id="7" name="Rechteraccolade 6">
            <a:extLst>
              <a:ext uri="{FF2B5EF4-FFF2-40B4-BE49-F238E27FC236}">
                <a16:creationId xmlns:a16="http://schemas.microsoft.com/office/drawing/2014/main" id="{2E217C17-E16E-46C1-8A9B-B813880FC1C1}"/>
              </a:ext>
            </a:extLst>
          </p:cNvPr>
          <p:cNvSpPr/>
          <p:nvPr/>
        </p:nvSpPr>
        <p:spPr>
          <a:xfrm>
            <a:off x="7147672" y="3570293"/>
            <a:ext cx="313765" cy="770964"/>
          </a:xfrm>
          <a:prstGeom prst="rightBrace">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8" name="Tekstvak 7">
            <a:extLst>
              <a:ext uri="{FF2B5EF4-FFF2-40B4-BE49-F238E27FC236}">
                <a16:creationId xmlns:a16="http://schemas.microsoft.com/office/drawing/2014/main" id="{C6BDD6B3-D1E9-4BDA-A19F-29EF94083AA1}"/>
              </a:ext>
            </a:extLst>
          </p:cNvPr>
          <p:cNvSpPr txBox="1"/>
          <p:nvPr/>
        </p:nvSpPr>
        <p:spPr>
          <a:xfrm>
            <a:off x="9439555" y="3671412"/>
            <a:ext cx="788806" cy="369332"/>
          </a:xfrm>
          <a:prstGeom prst="rect">
            <a:avLst/>
          </a:prstGeom>
          <a:noFill/>
        </p:spPr>
        <p:txBody>
          <a:bodyPr wrap="none" rtlCol="0">
            <a:spAutoFit/>
          </a:bodyPr>
          <a:lstStyle/>
          <a:p>
            <a:r>
              <a:rPr lang="nl-NL" dirty="0"/>
              <a:t>Extern</a:t>
            </a:r>
          </a:p>
        </p:txBody>
      </p:sp>
      <p:sp>
        <p:nvSpPr>
          <p:cNvPr id="9" name="Tekstvak 8">
            <a:extLst>
              <a:ext uri="{FF2B5EF4-FFF2-40B4-BE49-F238E27FC236}">
                <a16:creationId xmlns:a16="http://schemas.microsoft.com/office/drawing/2014/main" id="{8EECCE34-D8F4-42FC-8337-67F48327B7F0}"/>
              </a:ext>
            </a:extLst>
          </p:cNvPr>
          <p:cNvSpPr txBox="1"/>
          <p:nvPr/>
        </p:nvSpPr>
        <p:spPr>
          <a:xfrm>
            <a:off x="1457325" y="5849440"/>
            <a:ext cx="9705975" cy="492443"/>
          </a:xfrm>
          <a:prstGeom prst="rect">
            <a:avLst/>
          </a:prstGeom>
          <a:noFill/>
        </p:spPr>
        <p:txBody>
          <a:bodyPr wrap="square" rtlCol="0">
            <a:spAutoFit/>
          </a:bodyPr>
          <a:lstStyle/>
          <a:p>
            <a:r>
              <a:rPr lang="nl-NL" sz="2600" dirty="0"/>
              <a:t>Wat ga je met je observaties doen richting een nieuw bedrijfsconcept?</a:t>
            </a:r>
          </a:p>
        </p:txBody>
      </p:sp>
      <p:sp>
        <p:nvSpPr>
          <p:cNvPr id="10" name="Tekstvak 9">
            <a:extLst>
              <a:ext uri="{FF2B5EF4-FFF2-40B4-BE49-F238E27FC236}">
                <a16:creationId xmlns:a16="http://schemas.microsoft.com/office/drawing/2014/main" id="{48B7B5D7-2E6C-43D8-AE93-F789951C6159}"/>
              </a:ext>
            </a:extLst>
          </p:cNvPr>
          <p:cNvSpPr txBox="1"/>
          <p:nvPr/>
        </p:nvSpPr>
        <p:spPr>
          <a:xfrm>
            <a:off x="1438274" y="5237163"/>
            <a:ext cx="9725025" cy="492443"/>
          </a:xfrm>
          <a:prstGeom prst="rect">
            <a:avLst/>
          </a:prstGeom>
          <a:noFill/>
        </p:spPr>
        <p:txBody>
          <a:bodyPr wrap="square" rtlCol="0">
            <a:spAutoFit/>
          </a:bodyPr>
          <a:lstStyle/>
          <a:p>
            <a:r>
              <a:rPr lang="nl-NL" sz="2600" dirty="0"/>
              <a:t>Breng prioriteit in je observaties.</a:t>
            </a:r>
          </a:p>
        </p:txBody>
      </p:sp>
    </p:spTree>
    <p:extLst>
      <p:ext uri="{BB962C8B-B14F-4D97-AF65-F5344CB8AC3E}">
        <p14:creationId xmlns:p14="http://schemas.microsoft.com/office/powerpoint/2010/main" val="3016551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3365FF3-F864-472E-822F-784A536BAE70}"/>
              </a:ext>
            </a:extLst>
          </p:cNvPr>
          <p:cNvSpPr>
            <a:spLocks noGrp="1"/>
          </p:cNvSpPr>
          <p:nvPr>
            <p:ph type="ctrTitle"/>
          </p:nvPr>
        </p:nvSpPr>
        <p:spPr/>
        <p:txBody>
          <a:bodyPr/>
          <a:lstStyle/>
          <a:p>
            <a:r>
              <a:rPr lang="nl-NL" dirty="0"/>
              <a:t>Brainstorm</a:t>
            </a:r>
          </a:p>
        </p:txBody>
      </p:sp>
      <p:sp>
        <p:nvSpPr>
          <p:cNvPr id="5" name="Ondertitel 4">
            <a:extLst>
              <a:ext uri="{FF2B5EF4-FFF2-40B4-BE49-F238E27FC236}">
                <a16:creationId xmlns:a16="http://schemas.microsoft.com/office/drawing/2014/main" id="{F0F21AE4-8291-47E2-8D1F-51B06F467CE8}"/>
              </a:ext>
            </a:extLst>
          </p:cNvPr>
          <p:cNvSpPr>
            <a:spLocks noGrp="1"/>
          </p:cNvSpPr>
          <p:nvPr>
            <p:ph type="subTitle" idx="1"/>
          </p:nvPr>
        </p:nvSpPr>
        <p:spPr>
          <a:xfrm>
            <a:off x="1524000" y="3595456"/>
            <a:ext cx="9144000" cy="1662344"/>
          </a:xfrm>
        </p:spPr>
        <p:txBody>
          <a:bodyPr/>
          <a:lstStyle/>
          <a:p>
            <a:r>
              <a:rPr lang="nl-NL" dirty="0"/>
              <a:t>Welke uitgangspunten vind jij leuk/interessant/verrassend/opvallend voor een toekomstig bedrijfsconcept?</a:t>
            </a:r>
          </a:p>
        </p:txBody>
      </p:sp>
    </p:spTree>
    <p:extLst>
      <p:ext uri="{BB962C8B-B14F-4D97-AF65-F5344CB8AC3E}">
        <p14:creationId xmlns:p14="http://schemas.microsoft.com/office/powerpoint/2010/main" val="3023012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F9DED8-B0CE-41F4-B90A-BAAD8EE318E1}"/>
              </a:ext>
            </a:extLst>
          </p:cNvPr>
          <p:cNvSpPr>
            <a:spLocks noGrp="1"/>
          </p:cNvSpPr>
          <p:nvPr>
            <p:ph type="title"/>
          </p:nvPr>
        </p:nvSpPr>
        <p:spPr/>
        <p:txBody>
          <a:bodyPr/>
          <a:lstStyle/>
          <a:p>
            <a:r>
              <a:rPr lang="nl-NL" dirty="0"/>
              <a:t>Winkelformule/bedrijfsconcept</a:t>
            </a:r>
          </a:p>
        </p:txBody>
      </p:sp>
      <p:sp>
        <p:nvSpPr>
          <p:cNvPr id="3" name="Tijdelijke aanduiding voor inhoud 2">
            <a:extLst>
              <a:ext uri="{FF2B5EF4-FFF2-40B4-BE49-F238E27FC236}">
                <a16:creationId xmlns:a16="http://schemas.microsoft.com/office/drawing/2014/main" id="{75D68BB0-4288-4477-9BA1-1C1D74086F6E}"/>
              </a:ext>
            </a:extLst>
          </p:cNvPr>
          <p:cNvSpPr>
            <a:spLocks noGrp="1"/>
          </p:cNvSpPr>
          <p:nvPr>
            <p:ph idx="1"/>
          </p:nvPr>
        </p:nvSpPr>
        <p:spPr/>
        <p:txBody>
          <a:bodyPr/>
          <a:lstStyle/>
          <a:p>
            <a:endParaRPr lang="nl-NL" dirty="0"/>
          </a:p>
          <a:p>
            <a:r>
              <a:rPr lang="nl-NL" dirty="0"/>
              <a:t>Assortiment</a:t>
            </a:r>
          </a:p>
          <a:p>
            <a:r>
              <a:rPr lang="nl-NL" dirty="0"/>
              <a:t>Doelgroep</a:t>
            </a:r>
          </a:p>
          <a:p>
            <a:r>
              <a:rPr lang="nl-NL" dirty="0"/>
              <a:t>Concurrentiepositie</a:t>
            </a:r>
          </a:p>
        </p:txBody>
      </p:sp>
      <p:sp>
        <p:nvSpPr>
          <p:cNvPr id="4" name="Rechteraccolade 3">
            <a:extLst>
              <a:ext uri="{FF2B5EF4-FFF2-40B4-BE49-F238E27FC236}">
                <a16:creationId xmlns:a16="http://schemas.microsoft.com/office/drawing/2014/main" id="{E66ACB53-526F-4C00-91EB-B48CCD1BA01D}"/>
              </a:ext>
            </a:extLst>
          </p:cNvPr>
          <p:cNvSpPr/>
          <p:nvPr/>
        </p:nvSpPr>
        <p:spPr>
          <a:xfrm>
            <a:off x="4105835" y="2112029"/>
            <a:ext cx="699247" cy="205291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5" name="Rechthoek 4">
            <a:extLst>
              <a:ext uri="{FF2B5EF4-FFF2-40B4-BE49-F238E27FC236}">
                <a16:creationId xmlns:a16="http://schemas.microsoft.com/office/drawing/2014/main" id="{1C771A84-AC3F-460A-ABC9-825EFBA35FC8}"/>
              </a:ext>
            </a:extLst>
          </p:cNvPr>
          <p:cNvSpPr/>
          <p:nvPr/>
        </p:nvSpPr>
        <p:spPr>
          <a:xfrm>
            <a:off x="8467167" y="1690688"/>
            <a:ext cx="2106706" cy="2895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dirty="0"/>
              <a:t>Marketingmix</a:t>
            </a:r>
          </a:p>
          <a:p>
            <a:pPr marL="342900" indent="-342900">
              <a:buAutoNum type="arabicPeriod"/>
            </a:pPr>
            <a:r>
              <a:rPr lang="nl-NL" dirty="0"/>
              <a:t>Plaats</a:t>
            </a:r>
          </a:p>
          <a:p>
            <a:pPr marL="342900" indent="-342900">
              <a:buAutoNum type="arabicPeriod"/>
            </a:pPr>
            <a:r>
              <a:rPr lang="nl-NL" dirty="0"/>
              <a:t>Product</a:t>
            </a:r>
          </a:p>
          <a:p>
            <a:pPr marL="342900" indent="-342900">
              <a:buAutoNum type="arabicPeriod"/>
            </a:pPr>
            <a:r>
              <a:rPr lang="nl-NL" dirty="0"/>
              <a:t>Prijs</a:t>
            </a:r>
          </a:p>
          <a:p>
            <a:pPr marL="342900" indent="-342900">
              <a:buAutoNum type="arabicPeriod"/>
            </a:pPr>
            <a:r>
              <a:rPr lang="nl-NL" dirty="0"/>
              <a:t>Promotie</a:t>
            </a:r>
          </a:p>
          <a:p>
            <a:pPr marL="342900" indent="-342900">
              <a:buAutoNum type="arabicPeriod"/>
            </a:pPr>
            <a:r>
              <a:rPr lang="nl-NL" dirty="0"/>
              <a:t>Presentatie</a:t>
            </a:r>
          </a:p>
          <a:p>
            <a:pPr marL="342900" indent="-342900">
              <a:buAutoNum type="arabicPeriod"/>
            </a:pPr>
            <a:r>
              <a:rPr lang="nl-NL" dirty="0"/>
              <a:t>personeel</a:t>
            </a:r>
          </a:p>
        </p:txBody>
      </p:sp>
      <p:sp>
        <p:nvSpPr>
          <p:cNvPr id="6" name="Tekstvak 5">
            <a:extLst>
              <a:ext uri="{FF2B5EF4-FFF2-40B4-BE49-F238E27FC236}">
                <a16:creationId xmlns:a16="http://schemas.microsoft.com/office/drawing/2014/main" id="{8BC6093A-3359-4213-B542-D6728A8F3FC8}"/>
              </a:ext>
            </a:extLst>
          </p:cNvPr>
          <p:cNvSpPr txBox="1"/>
          <p:nvPr/>
        </p:nvSpPr>
        <p:spPr>
          <a:xfrm>
            <a:off x="5127812" y="2953821"/>
            <a:ext cx="2465294" cy="369332"/>
          </a:xfrm>
          <a:prstGeom prst="rect">
            <a:avLst/>
          </a:prstGeom>
          <a:noFill/>
        </p:spPr>
        <p:txBody>
          <a:bodyPr wrap="square" rtlCol="0">
            <a:spAutoFit/>
          </a:bodyPr>
          <a:lstStyle/>
          <a:p>
            <a:r>
              <a:rPr lang="nl-NL" dirty="0"/>
              <a:t>Bedrijfsconcept</a:t>
            </a:r>
          </a:p>
        </p:txBody>
      </p:sp>
      <p:cxnSp>
        <p:nvCxnSpPr>
          <p:cNvPr id="8" name="Rechte verbindingslijn met pijl 7">
            <a:extLst>
              <a:ext uri="{FF2B5EF4-FFF2-40B4-BE49-F238E27FC236}">
                <a16:creationId xmlns:a16="http://schemas.microsoft.com/office/drawing/2014/main" id="{AD28FD94-3B25-4104-A6AB-98D75FD0E559}"/>
              </a:ext>
            </a:extLst>
          </p:cNvPr>
          <p:cNvCxnSpPr/>
          <p:nvPr/>
        </p:nvCxnSpPr>
        <p:spPr>
          <a:xfrm>
            <a:off x="7117976" y="3119718"/>
            <a:ext cx="75303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Verbindingslijn: gebogen 9">
            <a:extLst>
              <a:ext uri="{FF2B5EF4-FFF2-40B4-BE49-F238E27FC236}">
                <a16:creationId xmlns:a16="http://schemas.microsoft.com/office/drawing/2014/main" id="{894B3073-5AD9-4789-A72D-E361BED0DBCD}"/>
              </a:ext>
            </a:extLst>
          </p:cNvPr>
          <p:cNvCxnSpPr/>
          <p:nvPr/>
        </p:nvCxnSpPr>
        <p:spPr>
          <a:xfrm>
            <a:off x="5638800" y="3534848"/>
            <a:ext cx="914400" cy="9144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kstvak 10">
            <a:extLst>
              <a:ext uri="{FF2B5EF4-FFF2-40B4-BE49-F238E27FC236}">
                <a16:creationId xmlns:a16="http://schemas.microsoft.com/office/drawing/2014/main" id="{C120485B-F6AB-4892-B15B-66D3A41857AD}"/>
              </a:ext>
            </a:extLst>
          </p:cNvPr>
          <p:cNvSpPr txBox="1"/>
          <p:nvPr/>
        </p:nvSpPr>
        <p:spPr>
          <a:xfrm>
            <a:off x="6777318" y="4292858"/>
            <a:ext cx="1550894" cy="369291"/>
          </a:xfrm>
          <a:prstGeom prst="rect">
            <a:avLst/>
          </a:prstGeom>
          <a:noFill/>
        </p:spPr>
        <p:txBody>
          <a:bodyPr wrap="square" rtlCol="0">
            <a:spAutoFit/>
          </a:bodyPr>
          <a:lstStyle/>
          <a:p>
            <a:r>
              <a:rPr lang="nl-NL" dirty="0"/>
              <a:t>Sfeerbeeld</a:t>
            </a:r>
          </a:p>
        </p:txBody>
      </p:sp>
    </p:spTree>
    <p:extLst>
      <p:ext uri="{BB962C8B-B14F-4D97-AF65-F5344CB8AC3E}">
        <p14:creationId xmlns:p14="http://schemas.microsoft.com/office/powerpoint/2010/main" val="3974667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1123016"/>
          </a:xfrm>
        </p:spPr>
        <p:txBody>
          <a:bodyPr/>
          <a:lstStyle/>
          <a:p>
            <a:r>
              <a:rPr lang="nl-NL" dirty="0"/>
              <a:t>Sfeerbepaling en doelgroep</a:t>
            </a:r>
          </a:p>
        </p:txBody>
      </p:sp>
      <p:sp>
        <p:nvSpPr>
          <p:cNvPr id="3" name="Tijdelijke aanduiding voor inhoud 2"/>
          <p:cNvSpPr>
            <a:spLocks noGrp="1"/>
          </p:cNvSpPr>
          <p:nvPr>
            <p:ph idx="1"/>
          </p:nvPr>
        </p:nvSpPr>
        <p:spPr/>
        <p:txBody>
          <a:bodyPr>
            <a:normAutofit fontScale="77500" lnSpcReduction="20000"/>
          </a:bodyPr>
          <a:lstStyle/>
          <a:p>
            <a:pPr marL="0" indent="0">
              <a:buNone/>
            </a:pPr>
            <a:r>
              <a:rPr lang="nl-NL" dirty="0"/>
              <a:t>Pand, sfeer en doelgroep vormen een eenheid.</a:t>
            </a:r>
          </a:p>
          <a:p>
            <a:pPr marL="0" indent="0">
              <a:buNone/>
            </a:pPr>
            <a:r>
              <a:rPr lang="nl-NL" dirty="0"/>
              <a:t>Je onderzoekt eerst sfeer en doelgroep.</a:t>
            </a:r>
          </a:p>
          <a:p>
            <a:pPr marL="0" indent="0">
              <a:buNone/>
            </a:pPr>
            <a:r>
              <a:rPr lang="nl-NL" dirty="0"/>
              <a:t>Dan kies je een pand. </a:t>
            </a:r>
          </a:p>
          <a:p>
            <a:pPr marL="0" indent="0">
              <a:buNone/>
            </a:pPr>
            <a:endParaRPr lang="nl-NL" dirty="0"/>
          </a:p>
          <a:p>
            <a:pPr marL="0" indent="0">
              <a:buNone/>
            </a:pPr>
            <a:endParaRPr lang="nl-NL" dirty="0"/>
          </a:p>
          <a:p>
            <a:pPr marL="0" indent="0">
              <a:buNone/>
            </a:pPr>
            <a:r>
              <a:rPr lang="nl-NL" dirty="0"/>
              <a:t>Welke sfeer wil je uitstralen? </a:t>
            </a:r>
          </a:p>
          <a:p>
            <a:pPr marL="0" indent="0">
              <a:buNone/>
            </a:pPr>
            <a:r>
              <a:rPr lang="nl-NL" dirty="0"/>
              <a:t>	Stel een moodboard samen waarin je jouw beoogde sfeer weergeeft. </a:t>
            </a:r>
          </a:p>
          <a:p>
            <a:pPr marL="0" indent="0">
              <a:buNone/>
            </a:pPr>
            <a:r>
              <a:rPr lang="nl-NL" dirty="0"/>
              <a:t>	Gebruik afbeeldingen uit tijdschriften, materialen, kleurstaaltjes enz.</a:t>
            </a:r>
          </a:p>
          <a:p>
            <a:pPr marL="0" indent="0">
              <a:buNone/>
            </a:pPr>
            <a:r>
              <a:rPr lang="nl-NL" dirty="0"/>
              <a:t>	Dit moodboard kan je later helpen bij het inrichten van je pand. </a:t>
            </a:r>
          </a:p>
          <a:p>
            <a:pPr marL="0" indent="0">
              <a:buNone/>
            </a:pPr>
            <a:endParaRPr lang="nl-NL" dirty="0"/>
          </a:p>
          <a:p>
            <a:endParaRPr lang="nl-NL" dirty="0"/>
          </a:p>
          <a:p>
            <a:r>
              <a:rPr lang="nl-NL" dirty="0"/>
              <a:t>Past het bij je pand? Motiveren. </a:t>
            </a:r>
          </a:p>
        </p:txBody>
      </p:sp>
    </p:spTree>
    <p:extLst>
      <p:ext uri="{BB962C8B-B14F-4D97-AF65-F5344CB8AC3E}">
        <p14:creationId xmlns:p14="http://schemas.microsoft.com/office/powerpoint/2010/main" val="819505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81CDAC-0745-4F63-AEB9-285E20CD43FD}"/>
              </a:ext>
            </a:extLst>
          </p:cNvPr>
          <p:cNvSpPr>
            <a:spLocks noGrp="1"/>
          </p:cNvSpPr>
          <p:nvPr>
            <p:ph type="title"/>
          </p:nvPr>
        </p:nvSpPr>
        <p:spPr/>
        <p:txBody>
          <a:bodyPr/>
          <a:lstStyle/>
          <a:p>
            <a:endParaRPr lang="nl-NL"/>
          </a:p>
        </p:txBody>
      </p:sp>
      <p:pic>
        <p:nvPicPr>
          <p:cNvPr id="5" name="Tijdelijke aanduiding voor inhoud 4">
            <a:extLst>
              <a:ext uri="{FF2B5EF4-FFF2-40B4-BE49-F238E27FC236}">
                <a16:creationId xmlns:a16="http://schemas.microsoft.com/office/drawing/2014/main" id="{41332BA4-3D46-4FEE-B175-7243C9911B80}"/>
              </a:ext>
            </a:extLst>
          </p:cNvPr>
          <p:cNvPicPr>
            <a:picLocks noGrp="1" noChangeAspect="1"/>
          </p:cNvPicPr>
          <p:nvPr>
            <p:ph idx="1"/>
          </p:nvPr>
        </p:nvPicPr>
        <p:blipFill>
          <a:blip r:embed="rId2"/>
          <a:stretch>
            <a:fillRect/>
          </a:stretch>
        </p:blipFill>
        <p:spPr>
          <a:xfrm>
            <a:off x="5930176" y="1690688"/>
            <a:ext cx="5318849" cy="3750781"/>
          </a:xfrm>
          <a:prstGeom prst="rect">
            <a:avLst/>
          </a:prstGeom>
        </p:spPr>
      </p:pic>
      <p:pic>
        <p:nvPicPr>
          <p:cNvPr id="4" name="Afbeelding 3">
            <a:extLst>
              <a:ext uri="{FF2B5EF4-FFF2-40B4-BE49-F238E27FC236}">
                <a16:creationId xmlns:a16="http://schemas.microsoft.com/office/drawing/2014/main" id="{F8CA94BF-FF24-4050-9AB4-A960A8B97FAD}"/>
              </a:ext>
            </a:extLst>
          </p:cNvPr>
          <p:cNvPicPr>
            <a:picLocks noChangeAspect="1"/>
          </p:cNvPicPr>
          <p:nvPr/>
        </p:nvPicPr>
        <p:blipFill>
          <a:blip r:embed="rId3"/>
          <a:stretch>
            <a:fillRect/>
          </a:stretch>
        </p:blipFill>
        <p:spPr>
          <a:xfrm>
            <a:off x="565874" y="1668169"/>
            <a:ext cx="4930051" cy="3795819"/>
          </a:xfrm>
          <a:prstGeom prst="rect">
            <a:avLst/>
          </a:prstGeom>
        </p:spPr>
      </p:pic>
    </p:spTree>
    <p:extLst>
      <p:ext uri="{BB962C8B-B14F-4D97-AF65-F5344CB8AC3E}">
        <p14:creationId xmlns:p14="http://schemas.microsoft.com/office/powerpoint/2010/main" val="2248933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801DBB-2605-4485-BDDA-A9ED5EF91C6C}"/>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1E84254A-AE8F-4577-BE47-22B129F1999D}"/>
              </a:ext>
            </a:extLst>
          </p:cNvPr>
          <p:cNvSpPr>
            <a:spLocks noGrp="1"/>
          </p:cNvSpPr>
          <p:nvPr>
            <p:ph idx="1"/>
          </p:nvPr>
        </p:nvSpPr>
        <p:spPr/>
        <p:txBody>
          <a:bodyPr/>
          <a:lstStyle/>
          <a:p>
            <a:endParaRPr lang="nl-NL" dirty="0"/>
          </a:p>
        </p:txBody>
      </p:sp>
      <p:pic>
        <p:nvPicPr>
          <p:cNvPr id="4" name="Afbeelding 3">
            <a:extLst>
              <a:ext uri="{FF2B5EF4-FFF2-40B4-BE49-F238E27FC236}">
                <a16:creationId xmlns:a16="http://schemas.microsoft.com/office/drawing/2014/main" id="{CBE66CBE-5AFE-4913-9764-BB7E1061AF00}"/>
              </a:ext>
            </a:extLst>
          </p:cNvPr>
          <p:cNvPicPr>
            <a:picLocks noChangeAspect="1"/>
          </p:cNvPicPr>
          <p:nvPr/>
        </p:nvPicPr>
        <p:blipFill>
          <a:blip r:embed="rId2"/>
          <a:stretch>
            <a:fillRect/>
          </a:stretch>
        </p:blipFill>
        <p:spPr>
          <a:xfrm>
            <a:off x="1199788" y="1479627"/>
            <a:ext cx="3990776" cy="4095969"/>
          </a:xfrm>
          <a:prstGeom prst="rect">
            <a:avLst/>
          </a:prstGeom>
        </p:spPr>
      </p:pic>
      <p:pic>
        <p:nvPicPr>
          <p:cNvPr id="5" name="Afbeelding 4">
            <a:extLst>
              <a:ext uri="{FF2B5EF4-FFF2-40B4-BE49-F238E27FC236}">
                <a16:creationId xmlns:a16="http://schemas.microsoft.com/office/drawing/2014/main" id="{DB2B8ABC-D5B2-49B8-9B64-B2602E76F421}"/>
              </a:ext>
            </a:extLst>
          </p:cNvPr>
          <p:cNvPicPr>
            <a:picLocks noChangeAspect="1"/>
          </p:cNvPicPr>
          <p:nvPr/>
        </p:nvPicPr>
        <p:blipFill>
          <a:blip r:embed="rId3"/>
          <a:stretch>
            <a:fillRect/>
          </a:stretch>
        </p:blipFill>
        <p:spPr>
          <a:xfrm>
            <a:off x="6635681" y="924265"/>
            <a:ext cx="3554347" cy="5009469"/>
          </a:xfrm>
          <a:prstGeom prst="rect">
            <a:avLst/>
          </a:prstGeom>
        </p:spPr>
      </p:pic>
    </p:spTree>
    <p:extLst>
      <p:ext uri="{BB962C8B-B14F-4D97-AF65-F5344CB8AC3E}">
        <p14:creationId xmlns:p14="http://schemas.microsoft.com/office/powerpoint/2010/main" val="3527231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1F17553-811A-43BB-A5F1-C46FA1E4BCBD}"/>
              </a:ext>
            </a:extLst>
          </p:cNvPr>
          <p:cNvSpPr>
            <a:spLocks noGrp="1"/>
          </p:cNvSpPr>
          <p:nvPr>
            <p:ph type="title"/>
          </p:nvPr>
        </p:nvSpPr>
        <p:spPr/>
        <p:txBody>
          <a:bodyPr/>
          <a:lstStyle/>
          <a:p>
            <a:r>
              <a:rPr lang="nl-NL" dirty="0"/>
              <a:t>Doelgroep</a:t>
            </a:r>
          </a:p>
        </p:txBody>
      </p:sp>
      <p:sp>
        <p:nvSpPr>
          <p:cNvPr id="5" name="Tijdelijke aanduiding voor inhoud 4">
            <a:extLst>
              <a:ext uri="{FF2B5EF4-FFF2-40B4-BE49-F238E27FC236}">
                <a16:creationId xmlns:a16="http://schemas.microsoft.com/office/drawing/2014/main" id="{32364E8B-1130-4C09-9CCB-6BF0D5C891B9}"/>
              </a:ext>
            </a:extLst>
          </p:cNvPr>
          <p:cNvSpPr>
            <a:spLocks noGrp="1"/>
          </p:cNvSpPr>
          <p:nvPr>
            <p:ph idx="1"/>
          </p:nvPr>
        </p:nvSpPr>
        <p:spPr/>
        <p:txBody>
          <a:bodyPr/>
          <a:lstStyle/>
          <a:p>
            <a:endParaRPr lang="nl-NL"/>
          </a:p>
        </p:txBody>
      </p:sp>
      <p:pic>
        <p:nvPicPr>
          <p:cNvPr id="6" name="Afbeelding 5">
            <a:extLst>
              <a:ext uri="{FF2B5EF4-FFF2-40B4-BE49-F238E27FC236}">
                <a16:creationId xmlns:a16="http://schemas.microsoft.com/office/drawing/2014/main" id="{732356D0-AF8E-4EE3-97F2-77A9A87CF285}"/>
              </a:ext>
            </a:extLst>
          </p:cNvPr>
          <p:cNvPicPr>
            <a:picLocks noChangeAspect="1"/>
          </p:cNvPicPr>
          <p:nvPr/>
        </p:nvPicPr>
        <p:blipFill>
          <a:blip r:embed="rId2"/>
          <a:stretch>
            <a:fillRect/>
          </a:stretch>
        </p:blipFill>
        <p:spPr>
          <a:xfrm>
            <a:off x="247875" y="1578656"/>
            <a:ext cx="5363764" cy="5039519"/>
          </a:xfrm>
          <a:prstGeom prst="rect">
            <a:avLst/>
          </a:prstGeom>
        </p:spPr>
      </p:pic>
      <p:pic>
        <p:nvPicPr>
          <p:cNvPr id="7" name="Afbeelding 6">
            <a:extLst>
              <a:ext uri="{FF2B5EF4-FFF2-40B4-BE49-F238E27FC236}">
                <a16:creationId xmlns:a16="http://schemas.microsoft.com/office/drawing/2014/main" id="{F20D2DB1-DBF6-4A23-ACED-9D5D20BCB25D}"/>
              </a:ext>
            </a:extLst>
          </p:cNvPr>
          <p:cNvPicPr>
            <a:picLocks noChangeAspect="1"/>
          </p:cNvPicPr>
          <p:nvPr/>
        </p:nvPicPr>
        <p:blipFill>
          <a:blip r:embed="rId3"/>
          <a:stretch>
            <a:fillRect/>
          </a:stretch>
        </p:blipFill>
        <p:spPr>
          <a:xfrm>
            <a:off x="5855324" y="1825625"/>
            <a:ext cx="6088801" cy="4490467"/>
          </a:xfrm>
          <a:prstGeom prst="rect">
            <a:avLst/>
          </a:prstGeom>
        </p:spPr>
      </p:pic>
    </p:spTree>
    <p:extLst>
      <p:ext uri="{BB962C8B-B14F-4D97-AF65-F5344CB8AC3E}">
        <p14:creationId xmlns:p14="http://schemas.microsoft.com/office/powerpoint/2010/main" val="2173772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inhoud 2">
            <a:extLst>
              <a:ext uri="{FF2B5EF4-FFF2-40B4-BE49-F238E27FC236}">
                <a16:creationId xmlns:a16="http://schemas.microsoft.com/office/drawing/2014/main" id="{83CED8DE-0EAD-4312-B807-4609A911F7F6}"/>
              </a:ext>
            </a:extLst>
          </p:cNvPr>
          <p:cNvPicPr>
            <a:picLocks noGrp="1" noChangeAspect="1"/>
          </p:cNvPicPr>
          <p:nvPr>
            <p:ph idx="1"/>
          </p:nvPr>
        </p:nvPicPr>
        <p:blipFill rotWithShape="1">
          <a:blip r:embed="rId2"/>
          <a:srcRect t="13440" r="-1" b="1257"/>
          <a:stretch/>
        </p:blipFill>
        <p:spPr>
          <a:xfrm>
            <a:off x="2617624" y="71728"/>
            <a:ext cx="7557319" cy="6857990"/>
          </a:xfrm>
          <a:prstGeom prst="rect">
            <a:avLst/>
          </a:prstGeom>
        </p:spPr>
      </p:pic>
      <p:sp>
        <p:nvSpPr>
          <p:cNvPr id="5" name="Titel 4">
            <a:extLst>
              <a:ext uri="{FF2B5EF4-FFF2-40B4-BE49-F238E27FC236}">
                <a16:creationId xmlns:a16="http://schemas.microsoft.com/office/drawing/2014/main" id="{E7D12DC7-D54B-48A3-97B1-4713B6AA4BD5}"/>
              </a:ext>
            </a:extLst>
          </p:cNvPr>
          <p:cNvSpPr>
            <a:spLocks noGrp="1"/>
          </p:cNvSpPr>
          <p:nvPr>
            <p:ph type="title"/>
          </p:nvPr>
        </p:nvSpPr>
        <p:spPr/>
        <p:txBody>
          <a:bodyPr/>
          <a:lstStyle/>
          <a:p>
            <a:endParaRPr lang="nl-NL"/>
          </a:p>
        </p:txBody>
      </p:sp>
    </p:spTree>
    <p:extLst>
      <p:ext uri="{BB962C8B-B14F-4D97-AF65-F5344CB8AC3E}">
        <p14:creationId xmlns:p14="http://schemas.microsoft.com/office/powerpoint/2010/main" val="3915001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692DCE-A826-4866-9E0E-C688469F2533}"/>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D2EA8CC1-9D95-4E0F-BAB5-EFD2C338FBAC}"/>
              </a:ext>
            </a:extLst>
          </p:cNvPr>
          <p:cNvSpPr>
            <a:spLocks noGrp="1"/>
          </p:cNvSpPr>
          <p:nvPr>
            <p:ph idx="1"/>
          </p:nvPr>
        </p:nvSpPr>
        <p:spPr/>
        <p:txBody>
          <a:bodyPr/>
          <a:lstStyle/>
          <a:p>
            <a:endParaRPr lang="nl-NL"/>
          </a:p>
        </p:txBody>
      </p:sp>
      <p:pic>
        <p:nvPicPr>
          <p:cNvPr id="4" name="Afbeelding 3">
            <a:extLst>
              <a:ext uri="{FF2B5EF4-FFF2-40B4-BE49-F238E27FC236}">
                <a16:creationId xmlns:a16="http://schemas.microsoft.com/office/drawing/2014/main" id="{0982DA53-AE24-40D1-AFE1-0B43B0DD0C37}"/>
              </a:ext>
            </a:extLst>
          </p:cNvPr>
          <p:cNvPicPr>
            <a:picLocks noChangeAspect="1"/>
          </p:cNvPicPr>
          <p:nvPr/>
        </p:nvPicPr>
        <p:blipFill>
          <a:blip r:embed="rId2"/>
          <a:stretch>
            <a:fillRect/>
          </a:stretch>
        </p:blipFill>
        <p:spPr>
          <a:xfrm>
            <a:off x="2206583" y="1233487"/>
            <a:ext cx="7499168" cy="4639363"/>
          </a:xfrm>
          <a:prstGeom prst="rect">
            <a:avLst/>
          </a:prstGeom>
        </p:spPr>
      </p:pic>
    </p:spTree>
    <p:extLst>
      <p:ext uri="{BB962C8B-B14F-4D97-AF65-F5344CB8AC3E}">
        <p14:creationId xmlns:p14="http://schemas.microsoft.com/office/powerpoint/2010/main" val="4224793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E90B28-C361-4FF6-B5CB-8185421E1D13}"/>
              </a:ext>
            </a:extLst>
          </p:cNvPr>
          <p:cNvSpPr>
            <a:spLocks noGrp="1"/>
          </p:cNvSpPr>
          <p:nvPr>
            <p:ph type="title"/>
          </p:nvPr>
        </p:nvSpPr>
        <p:spPr/>
        <p:txBody>
          <a:bodyPr/>
          <a:lstStyle/>
          <a:p>
            <a:r>
              <a:rPr lang="nl-NL" dirty="0"/>
              <a:t>Doelgroep </a:t>
            </a:r>
            <a:r>
              <a:rPr lang="nl-NL" dirty="0">
                <a:sym typeface="Wingdings" panose="05000000000000000000" pitchFamily="2" charset="2"/>
              </a:rPr>
              <a:t> onderdeel bedrijfsconcept</a:t>
            </a:r>
            <a:endParaRPr lang="nl-NL" dirty="0"/>
          </a:p>
        </p:txBody>
      </p:sp>
      <p:sp>
        <p:nvSpPr>
          <p:cNvPr id="3" name="Tijdelijke aanduiding voor inhoud 2">
            <a:extLst>
              <a:ext uri="{FF2B5EF4-FFF2-40B4-BE49-F238E27FC236}">
                <a16:creationId xmlns:a16="http://schemas.microsoft.com/office/drawing/2014/main" id="{823D2195-C33B-4DEE-8839-EDEF733C5891}"/>
              </a:ext>
            </a:extLst>
          </p:cNvPr>
          <p:cNvSpPr>
            <a:spLocks noGrp="1"/>
          </p:cNvSpPr>
          <p:nvPr>
            <p:ph idx="1"/>
          </p:nvPr>
        </p:nvSpPr>
        <p:spPr/>
        <p:txBody>
          <a:bodyPr>
            <a:normAutofit lnSpcReduction="10000"/>
          </a:bodyPr>
          <a:lstStyle/>
          <a:p>
            <a:r>
              <a:rPr lang="nl-NL" dirty="0"/>
              <a:t>Wie is je doelgroep? </a:t>
            </a:r>
          </a:p>
          <a:p>
            <a:r>
              <a:rPr lang="nl-NL" dirty="0"/>
              <a:t>Breng deze doelgroep in beeld. </a:t>
            </a:r>
          </a:p>
          <a:p>
            <a:r>
              <a:rPr lang="nl-NL" dirty="0"/>
              <a:t>Welke  behoefte heeft de doelgroep? Op welke trend/beweging sluit dit aan kijkende naar je SWOT.</a:t>
            </a:r>
          </a:p>
          <a:p>
            <a:pPr marL="0" indent="0">
              <a:buNone/>
            </a:pPr>
            <a:r>
              <a:rPr lang="nl-NL" dirty="0"/>
              <a:t> </a:t>
            </a:r>
          </a:p>
          <a:p>
            <a:pPr marL="0" indent="0">
              <a:buNone/>
            </a:pPr>
            <a:r>
              <a:rPr lang="nl-NL" dirty="0"/>
              <a:t>Inspiratie doelgroep: Zie ‘</a:t>
            </a:r>
            <a:r>
              <a:rPr lang="nl-NL" dirty="0" err="1"/>
              <a:t>exactitudes</a:t>
            </a:r>
            <a:r>
              <a:rPr lang="nl-NL" dirty="0"/>
              <a:t>’</a:t>
            </a:r>
          </a:p>
          <a:p>
            <a:pPr marL="0" indent="0">
              <a:buNone/>
            </a:pPr>
            <a:r>
              <a:rPr lang="nl-NL" dirty="0">
                <a:hlinkClick r:id="rId2"/>
              </a:rPr>
              <a:t>https://exactitudes.com/collectie/</a:t>
            </a:r>
            <a:endParaRPr lang="nl-NL" dirty="0"/>
          </a:p>
          <a:p>
            <a:pPr marL="0" indent="0">
              <a:buNone/>
            </a:pPr>
            <a:endParaRPr lang="nl-NL" dirty="0">
              <a:hlinkClick r:id="rId3"/>
            </a:endParaRPr>
          </a:p>
          <a:p>
            <a:pPr marL="0" indent="0">
              <a:buNone/>
            </a:pPr>
            <a:r>
              <a:rPr lang="nl-NL" dirty="0">
                <a:hlinkClick r:id="rId3"/>
              </a:rPr>
              <a:t>link startpagina DOELGROEP</a:t>
            </a:r>
            <a:r>
              <a:rPr lang="nl-NL" dirty="0"/>
              <a:t> </a:t>
            </a:r>
          </a:p>
          <a:p>
            <a:pPr marL="0" indent="0">
              <a:buNone/>
            </a:pPr>
            <a:endParaRPr lang="nl-NL" dirty="0"/>
          </a:p>
          <a:p>
            <a:pPr marL="0" indent="0">
              <a:buNone/>
            </a:pPr>
            <a:endParaRPr lang="nl-NL" dirty="0"/>
          </a:p>
        </p:txBody>
      </p:sp>
    </p:spTree>
    <p:extLst>
      <p:ext uri="{BB962C8B-B14F-4D97-AF65-F5344CB8AC3E}">
        <p14:creationId xmlns:p14="http://schemas.microsoft.com/office/powerpoint/2010/main" val="1011563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01A053-391F-44FE-BEE9-4984CF987CC0}"/>
              </a:ext>
            </a:extLst>
          </p:cNvPr>
          <p:cNvSpPr>
            <a:spLocks noGrp="1"/>
          </p:cNvSpPr>
          <p:nvPr>
            <p:ph type="title"/>
          </p:nvPr>
        </p:nvSpPr>
        <p:spPr/>
        <p:txBody>
          <a:bodyPr/>
          <a:lstStyle/>
          <a:p>
            <a:endParaRPr lang="nl-NL"/>
          </a:p>
        </p:txBody>
      </p:sp>
      <p:pic>
        <p:nvPicPr>
          <p:cNvPr id="5" name="Tijdelijke aanduiding voor inhoud 4" descr="Afbeelding met schermafbeelding&#10;&#10;Automatisch gegenereerde beschrijving">
            <a:extLst>
              <a:ext uri="{FF2B5EF4-FFF2-40B4-BE49-F238E27FC236}">
                <a16:creationId xmlns:a16="http://schemas.microsoft.com/office/drawing/2014/main" id="{58609695-71DE-4153-846E-DA98F4E2126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0650" y="-28575"/>
            <a:ext cx="9096375" cy="6963079"/>
          </a:xfrm>
        </p:spPr>
      </p:pic>
    </p:spTree>
    <p:extLst>
      <p:ext uri="{BB962C8B-B14F-4D97-AF65-F5344CB8AC3E}">
        <p14:creationId xmlns:p14="http://schemas.microsoft.com/office/powerpoint/2010/main" val="313468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CF935E-AC16-4759-8CB4-BE3BFD9EC3E8}"/>
              </a:ext>
            </a:extLst>
          </p:cNvPr>
          <p:cNvSpPr>
            <a:spLocks noGrp="1"/>
          </p:cNvSpPr>
          <p:nvPr>
            <p:ph type="title"/>
          </p:nvPr>
        </p:nvSpPr>
        <p:spPr/>
        <p:txBody>
          <a:bodyPr/>
          <a:lstStyle/>
          <a:p>
            <a:r>
              <a:rPr lang="nl-NL" dirty="0"/>
              <a:t>Marktonderzoek</a:t>
            </a:r>
            <a:br>
              <a:rPr lang="nl-NL" dirty="0"/>
            </a:br>
            <a:endParaRPr lang="nl-NL" dirty="0"/>
          </a:p>
        </p:txBody>
      </p:sp>
      <p:sp>
        <p:nvSpPr>
          <p:cNvPr id="3" name="Tijdelijke aanduiding voor inhoud 2">
            <a:extLst>
              <a:ext uri="{FF2B5EF4-FFF2-40B4-BE49-F238E27FC236}">
                <a16:creationId xmlns:a16="http://schemas.microsoft.com/office/drawing/2014/main" id="{B74372BB-97D2-48F6-92FF-905DD666E464}"/>
              </a:ext>
            </a:extLst>
          </p:cNvPr>
          <p:cNvSpPr>
            <a:spLocks noGrp="1"/>
          </p:cNvSpPr>
          <p:nvPr>
            <p:ph idx="1"/>
          </p:nvPr>
        </p:nvSpPr>
        <p:spPr/>
        <p:txBody>
          <a:bodyPr/>
          <a:lstStyle/>
          <a:p>
            <a:pPr marL="0" indent="0">
              <a:buNone/>
            </a:pPr>
            <a:r>
              <a:rPr lang="nl-NL" dirty="0"/>
              <a:t>Functie:</a:t>
            </a:r>
          </a:p>
          <a:p>
            <a:r>
              <a:rPr lang="nl-NL" dirty="0"/>
              <a:t>Verbeteren van de kwaliteit van de beslissingen</a:t>
            </a:r>
          </a:p>
          <a:p>
            <a:r>
              <a:rPr lang="nl-NL" dirty="0"/>
              <a:t>Verminderen van de ondernemersrisico’s </a:t>
            </a:r>
          </a:p>
          <a:p>
            <a:endParaRPr lang="nl-NL" dirty="0"/>
          </a:p>
          <a:p>
            <a:pPr marL="0" indent="0">
              <a:buNone/>
            </a:pPr>
            <a:r>
              <a:rPr lang="nl-NL" dirty="0">
                <a:hlinkClick r:id="rId2"/>
              </a:rPr>
              <a:t>Theorie marktonderzoek</a:t>
            </a:r>
            <a:r>
              <a:rPr lang="nl-NL" dirty="0"/>
              <a:t> </a:t>
            </a:r>
          </a:p>
        </p:txBody>
      </p:sp>
    </p:spTree>
    <p:extLst>
      <p:ext uri="{BB962C8B-B14F-4D97-AF65-F5344CB8AC3E}">
        <p14:creationId xmlns:p14="http://schemas.microsoft.com/office/powerpoint/2010/main" val="1718097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1E7122-9D17-4EA9-BE30-92B7E2D393D2}"/>
              </a:ext>
            </a:extLst>
          </p:cNvPr>
          <p:cNvSpPr>
            <a:spLocks noGrp="1"/>
          </p:cNvSpPr>
          <p:nvPr>
            <p:ph type="title"/>
          </p:nvPr>
        </p:nvSpPr>
        <p:spPr/>
        <p:txBody>
          <a:bodyPr/>
          <a:lstStyle/>
          <a:p>
            <a:r>
              <a:rPr lang="nl-NL" dirty="0"/>
              <a:t>Moodboards	</a:t>
            </a:r>
          </a:p>
        </p:txBody>
      </p:sp>
      <p:sp>
        <p:nvSpPr>
          <p:cNvPr id="3" name="Tijdelijke aanduiding voor inhoud 2">
            <a:extLst>
              <a:ext uri="{FF2B5EF4-FFF2-40B4-BE49-F238E27FC236}">
                <a16:creationId xmlns:a16="http://schemas.microsoft.com/office/drawing/2014/main" id="{B36D5419-B439-476D-AC50-2F919A5E3A0C}"/>
              </a:ext>
            </a:extLst>
          </p:cNvPr>
          <p:cNvSpPr>
            <a:spLocks noGrp="1"/>
          </p:cNvSpPr>
          <p:nvPr>
            <p:ph idx="1"/>
          </p:nvPr>
        </p:nvSpPr>
        <p:spPr/>
        <p:txBody>
          <a:bodyPr/>
          <a:lstStyle/>
          <a:p>
            <a:pPr marL="0" indent="0">
              <a:buNone/>
            </a:pPr>
            <a:r>
              <a:rPr lang="nl-NL" dirty="0">
                <a:sym typeface="Wingdings" panose="05000000000000000000" pitchFamily="2" charset="2"/>
              </a:rPr>
              <a:t> Sfeerbepaling van het bedrijfsconcept</a:t>
            </a:r>
          </a:p>
          <a:p>
            <a:pPr>
              <a:buFont typeface="Wingdings" panose="05000000000000000000" pitchFamily="2" charset="2"/>
              <a:buChar char="à"/>
            </a:pPr>
            <a:r>
              <a:rPr lang="nl-NL" dirty="0">
                <a:sym typeface="Wingdings" panose="05000000000000000000" pitchFamily="2" charset="2"/>
              </a:rPr>
              <a:t> Beeld van de beoogde doelgroep voor het bedrijf</a:t>
            </a:r>
          </a:p>
          <a:p>
            <a:pPr>
              <a:buFont typeface="Wingdings" panose="05000000000000000000" pitchFamily="2" charset="2"/>
              <a:buChar char="à"/>
            </a:pPr>
            <a:r>
              <a:rPr lang="nl-NL" dirty="0">
                <a:sym typeface="Wingdings" panose="05000000000000000000" pitchFamily="2" charset="2"/>
              </a:rPr>
              <a:t> Overzicht van de sfeer/assortiment van concurrenten</a:t>
            </a:r>
            <a:endParaRPr lang="nl-NL" dirty="0"/>
          </a:p>
        </p:txBody>
      </p:sp>
    </p:spTree>
    <p:extLst>
      <p:ext uri="{BB962C8B-B14F-4D97-AF65-F5344CB8AC3E}">
        <p14:creationId xmlns:p14="http://schemas.microsoft.com/office/powerpoint/2010/main" val="3338187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877E508-5080-44F0-9B77-49AE3F3B40D5}"/>
              </a:ext>
            </a:extLst>
          </p:cNvPr>
          <p:cNvSpPr>
            <a:spLocks noGrp="1"/>
          </p:cNvSpPr>
          <p:nvPr>
            <p:ph type="ctrTitle"/>
          </p:nvPr>
        </p:nvSpPr>
        <p:spPr/>
        <p:txBody>
          <a:bodyPr/>
          <a:lstStyle/>
          <a:p>
            <a:r>
              <a:rPr lang="nl-NL" dirty="0"/>
              <a:t>Marketingmix</a:t>
            </a:r>
          </a:p>
        </p:txBody>
      </p:sp>
      <p:sp>
        <p:nvSpPr>
          <p:cNvPr id="5" name="Ondertitel 4">
            <a:extLst>
              <a:ext uri="{FF2B5EF4-FFF2-40B4-BE49-F238E27FC236}">
                <a16:creationId xmlns:a16="http://schemas.microsoft.com/office/drawing/2014/main" id="{E20AEAAF-2B68-4F3E-B4A3-BCCC82856A7E}"/>
              </a:ext>
            </a:extLst>
          </p:cNvPr>
          <p:cNvSpPr>
            <a:spLocks noGrp="1"/>
          </p:cNvSpPr>
          <p:nvPr>
            <p:ph type="subTitle" idx="1"/>
          </p:nvPr>
        </p:nvSpPr>
        <p:spPr>
          <a:xfrm>
            <a:off x="1523999" y="3602037"/>
            <a:ext cx="9877425" cy="2808287"/>
          </a:xfrm>
        </p:spPr>
        <p:txBody>
          <a:bodyPr>
            <a:normAutofit fontScale="92500" lnSpcReduction="10000"/>
          </a:bodyPr>
          <a:lstStyle/>
          <a:p>
            <a:r>
              <a:rPr lang="nl-NL" dirty="0"/>
              <a:t>Theorie en opdrachten behorend bij de 6 P’s</a:t>
            </a:r>
          </a:p>
          <a:p>
            <a:pPr marL="457200" indent="-457200">
              <a:buFont typeface="+mj-lt"/>
              <a:buAutoNum type="arabicPeriod"/>
            </a:pPr>
            <a:r>
              <a:rPr lang="nl-NL" dirty="0"/>
              <a:t>Plaats</a:t>
            </a:r>
          </a:p>
          <a:p>
            <a:pPr marL="457200" indent="-457200">
              <a:buFont typeface="+mj-lt"/>
              <a:buAutoNum type="arabicPeriod"/>
            </a:pPr>
            <a:r>
              <a:rPr lang="nl-NL" dirty="0"/>
              <a:t>Product </a:t>
            </a:r>
          </a:p>
          <a:p>
            <a:pPr marL="457200" indent="-457200">
              <a:buFont typeface="+mj-lt"/>
              <a:buAutoNum type="arabicPeriod"/>
            </a:pPr>
            <a:r>
              <a:rPr lang="nl-NL" dirty="0"/>
              <a:t>Presentatie</a:t>
            </a:r>
          </a:p>
          <a:p>
            <a:pPr marL="457200" indent="-457200">
              <a:buFont typeface="+mj-lt"/>
              <a:buAutoNum type="arabicPeriod"/>
            </a:pPr>
            <a:r>
              <a:rPr lang="nl-NL" dirty="0"/>
              <a:t>Personeel</a:t>
            </a:r>
          </a:p>
          <a:p>
            <a:pPr marL="457200" indent="-457200">
              <a:buFont typeface="+mj-lt"/>
              <a:buAutoNum type="arabicPeriod"/>
            </a:pPr>
            <a:r>
              <a:rPr lang="nl-NL" dirty="0"/>
              <a:t>Prijs</a:t>
            </a:r>
          </a:p>
          <a:p>
            <a:pPr marL="457200" indent="-457200">
              <a:buFont typeface="+mj-lt"/>
              <a:buAutoNum type="arabicPeriod"/>
            </a:pPr>
            <a:r>
              <a:rPr lang="nl-NL" dirty="0"/>
              <a:t>Promotie</a:t>
            </a:r>
          </a:p>
        </p:txBody>
      </p:sp>
    </p:spTree>
    <p:extLst>
      <p:ext uri="{BB962C8B-B14F-4D97-AF65-F5344CB8AC3E}">
        <p14:creationId xmlns:p14="http://schemas.microsoft.com/office/powerpoint/2010/main" val="8454568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49168F-C7D4-4DA0-8174-D6B6406BB47B}"/>
              </a:ext>
            </a:extLst>
          </p:cNvPr>
          <p:cNvSpPr>
            <a:spLocks noGrp="1"/>
          </p:cNvSpPr>
          <p:nvPr>
            <p:ph type="title"/>
          </p:nvPr>
        </p:nvSpPr>
        <p:spPr/>
        <p:txBody>
          <a:bodyPr>
            <a:normAutofit/>
          </a:bodyPr>
          <a:lstStyle/>
          <a:p>
            <a:r>
              <a:rPr lang="nl-NL" dirty="0"/>
              <a:t>Plaats</a:t>
            </a:r>
          </a:p>
        </p:txBody>
      </p:sp>
      <p:sp>
        <p:nvSpPr>
          <p:cNvPr id="3" name="Tijdelijke aanduiding voor inhoud 2">
            <a:extLst>
              <a:ext uri="{FF2B5EF4-FFF2-40B4-BE49-F238E27FC236}">
                <a16:creationId xmlns:a16="http://schemas.microsoft.com/office/drawing/2014/main" id="{5D2E2C98-A822-40FB-8959-3957FD80EBFB}"/>
              </a:ext>
            </a:extLst>
          </p:cNvPr>
          <p:cNvSpPr>
            <a:spLocks noGrp="1"/>
          </p:cNvSpPr>
          <p:nvPr>
            <p:ph idx="1"/>
          </p:nvPr>
        </p:nvSpPr>
        <p:spPr/>
        <p:txBody>
          <a:bodyPr/>
          <a:lstStyle/>
          <a:p>
            <a:r>
              <a:rPr lang="nl-NL" dirty="0"/>
              <a:t>Kies een pand dat qua sfeer aansluit bij je sfeer en doelgroep.</a:t>
            </a:r>
          </a:p>
          <a:p>
            <a:r>
              <a:rPr lang="nl-NL" dirty="0"/>
              <a:t>De grootte moet aansluiten bij je bedrijfsidee.</a:t>
            </a:r>
          </a:p>
          <a:p>
            <a:r>
              <a:rPr lang="nl-NL" dirty="0"/>
              <a:t>Stel jezelf ook de vraag waar je doelgroep zich bevindt.</a:t>
            </a:r>
          </a:p>
          <a:p>
            <a:r>
              <a:rPr lang="nl-NL" dirty="0"/>
              <a:t>Beschrijf waarom je je juist dit pand kiest. </a:t>
            </a:r>
          </a:p>
          <a:p>
            <a:endParaRPr lang="nl-NL" dirty="0"/>
          </a:p>
          <a:p>
            <a:r>
              <a:rPr lang="nl-NL" sz="1600" dirty="0"/>
              <a:t>Je mag voor deze opdracht je pand ‘verplaatsen’ naar de plek waar je doelgroep zich bevindt. </a:t>
            </a:r>
          </a:p>
          <a:p>
            <a:pPr marL="0" indent="0">
              <a:buNone/>
            </a:pPr>
            <a:r>
              <a:rPr lang="nl-NL" sz="1600" dirty="0">
                <a:hlinkClick r:id="rId2"/>
              </a:rPr>
              <a:t>link startpagina PLAATS</a:t>
            </a:r>
            <a:r>
              <a:rPr lang="nl-NL" sz="1600" dirty="0"/>
              <a:t> </a:t>
            </a:r>
          </a:p>
        </p:txBody>
      </p:sp>
    </p:spTree>
    <p:extLst>
      <p:ext uri="{BB962C8B-B14F-4D97-AF65-F5344CB8AC3E}">
        <p14:creationId xmlns:p14="http://schemas.microsoft.com/office/powerpoint/2010/main" val="3753458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Heb je een pand gekozen?</a:t>
            </a:r>
          </a:p>
        </p:txBody>
      </p:sp>
      <p:sp>
        <p:nvSpPr>
          <p:cNvPr id="5" name="Tijdelijke aanduiding voor inhoud 4"/>
          <p:cNvSpPr>
            <a:spLocks noGrp="1"/>
          </p:cNvSpPr>
          <p:nvPr>
            <p:ph idx="1"/>
          </p:nvPr>
        </p:nvSpPr>
        <p:spPr/>
        <p:txBody>
          <a:bodyPr>
            <a:normAutofit lnSpcReduction="10000"/>
          </a:bodyPr>
          <a:lstStyle/>
          <a:p>
            <a:pPr marL="0" indent="0">
              <a:buNone/>
            </a:pPr>
            <a:r>
              <a:rPr lang="nl-NL" dirty="0"/>
              <a:t>Verzamel van dit pand de volgende gegevens: </a:t>
            </a:r>
          </a:p>
          <a:p>
            <a:r>
              <a:rPr lang="nl-NL" dirty="0"/>
              <a:t>Foto’s van het pand</a:t>
            </a:r>
          </a:p>
          <a:p>
            <a:r>
              <a:rPr lang="nl-NL" dirty="0"/>
              <a:t>Plattegrond van het pand</a:t>
            </a:r>
          </a:p>
          <a:p>
            <a:r>
              <a:rPr lang="nl-NL" dirty="0"/>
              <a:t>Maten</a:t>
            </a:r>
          </a:p>
          <a:p>
            <a:r>
              <a:rPr lang="nl-NL" dirty="0"/>
              <a:t>Beschrijving van het pand</a:t>
            </a:r>
          </a:p>
          <a:p>
            <a:r>
              <a:rPr lang="nl-NL" dirty="0"/>
              <a:t>Foto’s van de omgeving (bijvoorbeeld met Google </a:t>
            </a:r>
            <a:r>
              <a:rPr lang="nl-NL" dirty="0" err="1"/>
              <a:t>streetview</a:t>
            </a:r>
            <a:r>
              <a:rPr lang="nl-NL" dirty="0"/>
              <a:t>)</a:t>
            </a:r>
          </a:p>
          <a:p>
            <a:r>
              <a:rPr lang="nl-NL" dirty="0"/>
              <a:t>Plattegrond van de omgeving, van veraf steeds inzoomend tot heel dichtbij. </a:t>
            </a:r>
          </a:p>
          <a:p>
            <a:r>
              <a:rPr lang="nl-NL" dirty="0"/>
              <a:t>Bedrijven uit de omgeving van je pand</a:t>
            </a:r>
          </a:p>
          <a:p>
            <a:endParaRPr lang="nl-NL" dirty="0"/>
          </a:p>
        </p:txBody>
      </p:sp>
    </p:spTree>
    <p:extLst>
      <p:ext uri="{BB962C8B-B14F-4D97-AF65-F5344CB8AC3E}">
        <p14:creationId xmlns:p14="http://schemas.microsoft.com/office/powerpoint/2010/main" val="2324069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Naam</a:t>
            </a:r>
          </a:p>
        </p:txBody>
      </p:sp>
      <p:sp>
        <p:nvSpPr>
          <p:cNvPr id="6" name="Tijdelijke aanduiding voor inhoud 5"/>
          <p:cNvSpPr>
            <a:spLocks noGrp="1"/>
          </p:cNvSpPr>
          <p:nvPr>
            <p:ph idx="1"/>
          </p:nvPr>
        </p:nvSpPr>
        <p:spPr/>
        <p:txBody>
          <a:bodyPr>
            <a:normAutofit/>
          </a:bodyPr>
          <a:lstStyle/>
          <a:p>
            <a:r>
              <a:rPr lang="nl-NL" dirty="0"/>
              <a:t>Denk na over een naam. </a:t>
            </a:r>
          </a:p>
          <a:p>
            <a:pPr marL="914400" lvl="2" indent="0">
              <a:buNone/>
            </a:pPr>
            <a:r>
              <a:rPr lang="nl-NL" dirty="0">
                <a:latin typeface="Ravie" panose="04040805050809020602" pitchFamily="82" charset="0"/>
              </a:rPr>
              <a:t>De Vergulde Lakanthurium  </a:t>
            </a:r>
            <a:r>
              <a:rPr lang="nl-NL" dirty="0">
                <a:latin typeface="Segoe Script" panose="030B0504020000000003" pitchFamily="66" charset="0"/>
              </a:rPr>
              <a:t>Het geurende fresiaatje. </a:t>
            </a:r>
            <a:endParaRPr lang="nl-NL" dirty="0"/>
          </a:p>
          <a:p>
            <a:r>
              <a:rPr lang="nl-NL" dirty="0"/>
              <a:t>Ontwerp eventueel een logo</a:t>
            </a:r>
          </a:p>
          <a:p>
            <a:r>
              <a:rPr lang="nl-NL" sz="3200" dirty="0"/>
              <a:t>Bedenk een passende naam voor jouw bedrijf. </a:t>
            </a:r>
          </a:p>
          <a:p>
            <a:r>
              <a:rPr lang="nl-NL" sz="3200" dirty="0"/>
              <a:t>Denk na over het </a:t>
            </a:r>
            <a:r>
              <a:rPr lang="nl-NL" sz="6000" dirty="0">
                <a:solidFill>
                  <a:schemeClr val="accent2">
                    <a:lumMod val="40000"/>
                    <a:lumOff val="60000"/>
                  </a:schemeClr>
                </a:solidFill>
                <a:latin typeface="Algerian" panose="04020705040A02060702" pitchFamily="82" charset="0"/>
              </a:rPr>
              <a:t>L</a:t>
            </a:r>
            <a:r>
              <a:rPr lang="nl-NL" sz="6000" dirty="0">
                <a:solidFill>
                  <a:schemeClr val="accent2">
                    <a:lumMod val="40000"/>
                    <a:lumOff val="60000"/>
                  </a:schemeClr>
                </a:solidFill>
                <a:latin typeface="Baskerville Old Face" panose="02020602080505020303" pitchFamily="18" charset="0"/>
              </a:rPr>
              <a:t>E</a:t>
            </a:r>
            <a:r>
              <a:rPr lang="nl-NL" sz="6000" dirty="0">
                <a:solidFill>
                  <a:schemeClr val="accent2">
                    <a:lumMod val="40000"/>
                    <a:lumOff val="60000"/>
                  </a:schemeClr>
                </a:solidFill>
                <a:latin typeface="Blackadder ITC" panose="04020505051007020D02" pitchFamily="82" charset="0"/>
              </a:rPr>
              <a:t>T</a:t>
            </a:r>
            <a:r>
              <a:rPr lang="nl-NL" sz="6000" dirty="0">
                <a:solidFill>
                  <a:schemeClr val="accent2">
                    <a:lumMod val="40000"/>
                    <a:lumOff val="60000"/>
                  </a:schemeClr>
                </a:solidFill>
                <a:latin typeface="Bernard MT Condensed" panose="02050806060905020404" pitchFamily="18" charset="0"/>
              </a:rPr>
              <a:t>T</a:t>
            </a:r>
            <a:r>
              <a:rPr lang="nl-NL" sz="6000" dirty="0">
                <a:solidFill>
                  <a:schemeClr val="accent2">
                    <a:lumMod val="40000"/>
                    <a:lumOff val="60000"/>
                  </a:schemeClr>
                </a:solidFill>
                <a:latin typeface="Bodoni MT Black" panose="02070A03080606020203" pitchFamily="18" charset="0"/>
              </a:rPr>
              <a:t>E</a:t>
            </a:r>
            <a:r>
              <a:rPr lang="nl-NL" sz="6000" dirty="0">
                <a:solidFill>
                  <a:schemeClr val="accent2">
                    <a:lumMod val="40000"/>
                    <a:lumOff val="60000"/>
                  </a:schemeClr>
                </a:solidFill>
                <a:latin typeface="Broadway" panose="04040905080B02020502" pitchFamily="82" charset="0"/>
              </a:rPr>
              <a:t>R</a:t>
            </a:r>
            <a:r>
              <a:rPr lang="nl-NL" sz="6000" dirty="0">
                <a:solidFill>
                  <a:schemeClr val="accent2">
                    <a:lumMod val="40000"/>
                    <a:lumOff val="60000"/>
                  </a:schemeClr>
                </a:solidFill>
                <a:latin typeface="Arial Narrow" panose="020B0606020202030204" pitchFamily="34" charset="0"/>
              </a:rPr>
              <a:t>T</a:t>
            </a:r>
            <a:r>
              <a:rPr lang="nl-NL" sz="6000" dirty="0">
                <a:solidFill>
                  <a:schemeClr val="accent2">
                    <a:lumMod val="40000"/>
                    <a:lumOff val="60000"/>
                  </a:schemeClr>
                </a:solidFill>
                <a:latin typeface="Elephant" panose="02020904090505020303" pitchFamily="18" charset="0"/>
              </a:rPr>
              <a:t>Y</a:t>
            </a:r>
            <a:r>
              <a:rPr lang="nl-NL" sz="6000" dirty="0">
                <a:solidFill>
                  <a:schemeClr val="accent2">
                    <a:lumMod val="40000"/>
                    <a:lumOff val="60000"/>
                  </a:schemeClr>
                </a:solidFill>
                <a:latin typeface="Goudy Stout" panose="0202090407030B020401" pitchFamily="18" charset="0"/>
              </a:rPr>
              <a:t>P</a:t>
            </a:r>
            <a:r>
              <a:rPr lang="nl-NL" sz="6000" dirty="0">
                <a:solidFill>
                  <a:schemeClr val="accent2">
                    <a:lumMod val="40000"/>
                    <a:lumOff val="60000"/>
                  </a:schemeClr>
                </a:solidFill>
                <a:latin typeface="Snap ITC" panose="04040A07060A02020202" pitchFamily="82" charset="0"/>
              </a:rPr>
              <a:t>E</a:t>
            </a:r>
            <a:endParaRPr lang="nl-NL" sz="6000" dirty="0">
              <a:solidFill>
                <a:schemeClr val="accent2">
                  <a:lumMod val="40000"/>
                  <a:lumOff val="60000"/>
                </a:schemeClr>
              </a:solidFill>
            </a:endParaRPr>
          </a:p>
          <a:p>
            <a:endParaRPr lang="nl-NL" dirty="0"/>
          </a:p>
          <a:p>
            <a:endParaRPr lang="nl-NL" dirty="0"/>
          </a:p>
        </p:txBody>
      </p:sp>
    </p:spTree>
    <p:extLst>
      <p:ext uri="{BB962C8B-B14F-4D97-AF65-F5344CB8AC3E}">
        <p14:creationId xmlns:p14="http://schemas.microsoft.com/office/powerpoint/2010/main" val="22054359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Plaats </a:t>
            </a:r>
            <a:br>
              <a:rPr lang="nl-NL" dirty="0"/>
            </a:br>
            <a:r>
              <a:rPr lang="nl-NL" sz="2400" dirty="0"/>
              <a:t>Het is belangrijk dat je over het pand en de buurt zoveel mogelijk informatie verzamelt.</a:t>
            </a:r>
          </a:p>
        </p:txBody>
      </p:sp>
      <p:sp>
        <p:nvSpPr>
          <p:cNvPr id="3" name="Tijdelijke aanduiding voor inhoud 2"/>
          <p:cNvSpPr>
            <a:spLocks noGrp="1"/>
          </p:cNvSpPr>
          <p:nvPr>
            <p:ph idx="1"/>
          </p:nvPr>
        </p:nvSpPr>
        <p:spPr>
          <a:xfrm>
            <a:off x="1086363" y="1859024"/>
            <a:ext cx="9868508" cy="4317658"/>
          </a:xfrm>
        </p:spPr>
        <p:txBody>
          <a:bodyPr>
            <a:normAutofit fontScale="40000" lnSpcReduction="20000"/>
          </a:bodyPr>
          <a:lstStyle/>
          <a:p>
            <a:r>
              <a:rPr lang="nl-NL" sz="4000" dirty="0"/>
              <a:t>Geef een beoordeling van het pand dat je gekozen hebt. Denk hierbij aan:</a:t>
            </a:r>
          </a:p>
          <a:p>
            <a:pPr lvl="1"/>
            <a:r>
              <a:rPr lang="nl-NL" sz="4000" dirty="0"/>
              <a:t>Ligt het pand op een </a:t>
            </a:r>
            <a:r>
              <a:rPr lang="nl-NL" sz="4000" b="1" dirty="0"/>
              <a:t>A- of B-locatie</a:t>
            </a:r>
            <a:r>
              <a:rPr lang="nl-NL" sz="4000" dirty="0"/>
              <a:t>? Beschrijf waarom. </a:t>
            </a:r>
          </a:p>
          <a:p>
            <a:pPr lvl="1"/>
            <a:r>
              <a:rPr lang="nl-NL" sz="4000" dirty="0"/>
              <a:t>Zijn er </a:t>
            </a:r>
            <a:r>
              <a:rPr lang="nl-NL" sz="4000" b="1" dirty="0"/>
              <a:t>klantentrekkers </a:t>
            </a:r>
            <a:r>
              <a:rPr lang="nl-NL" sz="4000" dirty="0"/>
              <a:t>in de directe omgeving? Beschrijf welke dat zijn en wat ze voor jouw winkel kunnen betekenen.</a:t>
            </a:r>
          </a:p>
          <a:p>
            <a:pPr lvl="1"/>
            <a:r>
              <a:rPr lang="nl-NL" sz="4000" dirty="0"/>
              <a:t>Uiterlijk: voldoet het pand aan de aard en niveau van het bedrijf dat je wilt starten? Beschrijf waarom dat zo is.</a:t>
            </a:r>
          </a:p>
          <a:p>
            <a:pPr lvl="1"/>
            <a:r>
              <a:rPr lang="nl-NL" sz="4000" dirty="0"/>
              <a:t>Frontbreedte: valt het pand voldoende op in het straatbeeld? Laat zien en beschrijf waarom?</a:t>
            </a:r>
          </a:p>
          <a:p>
            <a:pPr lvl="1"/>
            <a:r>
              <a:rPr lang="nl-NL" sz="4000" dirty="0"/>
              <a:t>Etalages: is de ruimte van voldoende betekenis voor jouw assortiment en uitstraling? Beschrijf waarom dat zo is.</a:t>
            </a:r>
          </a:p>
          <a:p>
            <a:pPr lvl="1"/>
            <a:r>
              <a:rPr lang="nl-NL" sz="4000" dirty="0"/>
              <a:t>Beschikbaar vloeroppervlak: is er voldoende ruimte voor verkoop- en bedrijfsruimte? Beschrijf waarom dat zo is.</a:t>
            </a:r>
          </a:p>
          <a:p>
            <a:pPr lvl="1"/>
            <a:r>
              <a:rPr lang="nl-NL" sz="4000" dirty="0"/>
              <a:t>Staat van onderhoud: Constructie, dak, elektriciteit, verwarming, schilderwerk etc.</a:t>
            </a:r>
          </a:p>
          <a:p>
            <a:pPr lvl="1"/>
            <a:r>
              <a:rPr lang="nl-NL" sz="4000" dirty="0"/>
              <a:t>Bevoorrading: is het pand gemakkelijk te bevoorraden? Licht toe hoe de bevoorrading in zijn werk gaat.</a:t>
            </a:r>
          </a:p>
          <a:p>
            <a:pPr lvl="1"/>
            <a:r>
              <a:rPr lang="nl-NL" sz="4000" dirty="0"/>
              <a:t>Parkeergelegenheid: is er voldoende parkeergelegenheid?  Licht toe en laat het op een plattegrond zien.</a:t>
            </a:r>
          </a:p>
          <a:p>
            <a:pPr lvl="1"/>
            <a:r>
              <a:rPr lang="nl-NL" sz="4000" dirty="0"/>
              <a:t>Kosten: hoeveel kosten zou je moeten maken om het pand volledig geschikt te maken? (niet verplicht om ui te werken, wel goed om te weten).</a:t>
            </a:r>
          </a:p>
          <a:p>
            <a:r>
              <a:rPr lang="nl-NL" sz="4000" dirty="0"/>
              <a:t>Motiveer steeds waarom het pand al dan niet voldoet. Bekijk wat je kunt veranderen om het pand aan te passen aan jouw wensen. Verwerk dat bij het onderdeel Presentatie.</a:t>
            </a:r>
          </a:p>
          <a:p>
            <a:endParaRPr lang="nl-NL" dirty="0"/>
          </a:p>
          <a:p>
            <a:pPr marL="0" indent="0">
              <a:buNone/>
            </a:pPr>
            <a:endParaRPr lang="nl-NL" dirty="0">
              <a:hlinkClick r:id="rId2"/>
            </a:endParaRPr>
          </a:p>
          <a:p>
            <a:pPr marL="0" indent="0">
              <a:buNone/>
            </a:pPr>
            <a:endParaRPr lang="nl-NL" dirty="0">
              <a:hlinkClick r:id="rId2"/>
            </a:endParaRPr>
          </a:p>
        </p:txBody>
      </p:sp>
      <p:sp>
        <p:nvSpPr>
          <p:cNvPr id="4" name="Tekstvak 3">
            <a:extLst>
              <a:ext uri="{FF2B5EF4-FFF2-40B4-BE49-F238E27FC236}">
                <a16:creationId xmlns:a16="http://schemas.microsoft.com/office/drawing/2014/main" id="{3FF9A00E-A75A-48F1-98FA-56913873A05B}"/>
              </a:ext>
            </a:extLst>
          </p:cNvPr>
          <p:cNvSpPr txBox="1"/>
          <p:nvPr/>
        </p:nvSpPr>
        <p:spPr>
          <a:xfrm>
            <a:off x="6687670" y="6096001"/>
            <a:ext cx="2447365" cy="646331"/>
          </a:xfrm>
          <a:prstGeom prst="rect">
            <a:avLst/>
          </a:prstGeom>
          <a:noFill/>
        </p:spPr>
        <p:txBody>
          <a:bodyPr wrap="square" rtlCol="0">
            <a:spAutoFit/>
          </a:bodyPr>
          <a:lstStyle/>
          <a:p>
            <a:r>
              <a:rPr lang="nl-NL" dirty="0">
                <a:hlinkClick r:id="rId2"/>
              </a:rPr>
              <a:t>Theorie Plaats</a:t>
            </a:r>
            <a:r>
              <a:rPr lang="nl-NL" dirty="0"/>
              <a:t> </a:t>
            </a:r>
          </a:p>
          <a:p>
            <a:endParaRPr lang="nl-NL" dirty="0"/>
          </a:p>
        </p:txBody>
      </p:sp>
    </p:spTree>
    <p:extLst>
      <p:ext uri="{BB962C8B-B14F-4D97-AF65-F5344CB8AC3E}">
        <p14:creationId xmlns:p14="http://schemas.microsoft.com/office/powerpoint/2010/main" val="1575862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90BB6F-357B-4C89-AE1D-6D525D9CD57C}"/>
              </a:ext>
            </a:extLst>
          </p:cNvPr>
          <p:cNvSpPr>
            <a:spLocks noGrp="1"/>
          </p:cNvSpPr>
          <p:nvPr>
            <p:ph type="title"/>
          </p:nvPr>
        </p:nvSpPr>
        <p:spPr/>
        <p:txBody>
          <a:bodyPr/>
          <a:lstStyle/>
          <a:p>
            <a:endParaRPr lang="nl-NL"/>
          </a:p>
        </p:txBody>
      </p:sp>
      <p:pic>
        <p:nvPicPr>
          <p:cNvPr id="4" name="Tijdelijke aanduiding voor inhoud 3">
            <a:extLst>
              <a:ext uri="{FF2B5EF4-FFF2-40B4-BE49-F238E27FC236}">
                <a16:creationId xmlns:a16="http://schemas.microsoft.com/office/drawing/2014/main" id="{5B8A41DD-8D11-43E0-8748-9ECC4CC5B52F}"/>
              </a:ext>
            </a:extLst>
          </p:cNvPr>
          <p:cNvPicPr>
            <a:picLocks noGrp="1" noChangeAspect="1"/>
          </p:cNvPicPr>
          <p:nvPr>
            <p:ph idx="1"/>
          </p:nvPr>
        </p:nvPicPr>
        <p:blipFill>
          <a:blip r:embed="rId2"/>
          <a:stretch>
            <a:fillRect/>
          </a:stretch>
        </p:blipFill>
        <p:spPr>
          <a:xfrm>
            <a:off x="1917074" y="365125"/>
            <a:ext cx="7804255" cy="6467475"/>
          </a:xfrm>
          <a:prstGeom prst="rect">
            <a:avLst/>
          </a:prstGeom>
        </p:spPr>
      </p:pic>
    </p:spTree>
    <p:extLst>
      <p:ext uri="{BB962C8B-B14F-4D97-AF65-F5344CB8AC3E}">
        <p14:creationId xmlns:p14="http://schemas.microsoft.com/office/powerpoint/2010/main" val="26484054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E407AD-A9B7-40F3-AD5C-71FB3FBF6201}"/>
              </a:ext>
            </a:extLst>
          </p:cNvPr>
          <p:cNvSpPr>
            <a:spLocks noGrp="1"/>
          </p:cNvSpPr>
          <p:nvPr>
            <p:ph type="title"/>
          </p:nvPr>
        </p:nvSpPr>
        <p:spPr/>
        <p:txBody>
          <a:bodyPr/>
          <a:lstStyle/>
          <a:p>
            <a:r>
              <a:rPr lang="nl-NL" dirty="0"/>
              <a:t>Concurrent in beeld</a:t>
            </a:r>
          </a:p>
        </p:txBody>
      </p:sp>
      <p:sp>
        <p:nvSpPr>
          <p:cNvPr id="3" name="Tijdelijke aanduiding voor inhoud 2">
            <a:extLst>
              <a:ext uri="{FF2B5EF4-FFF2-40B4-BE49-F238E27FC236}">
                <a16:creationId xmlns:a16="http://schemas.microsoft.com/office/drawing/2014/main" id="{10950621-1506-4D35-BF97-5D3391797932}"/>
              </a:ext>
            </a:extLst>
          </p:cNvPr>
          <p:cNvSpPr>
            <a:spLocks noGrp="1"/>
          </p:cNvSpPr>
          <p:nvPr>
            <p:ph idx="1"/>
          </p:nvPr>
        </p:nvSpPr>
        <p:spPr/>
        <p:txBody>
          <a:bodyPr/>
          <a:lstStyle/>
          <a:p>
            <a:pPr marL="0" indent="0">
              <a:buNone/>
            </a:pPr>
            <a:r>
              <a:rPr lang="nl-NL" dirty="0">
                <a:hlinkClick r:id="rId2"/>
              </a:rPr>
              <a:t>Theorie: Concurrent in beeld</a:t>
            </a:r>
            <a:r>
              <a:rPr lang="nl-NL" dirty="0"/>
              <a:t> </a:t>
            </a:r>
          </a:p>
        </p:txBody>
      </p:sp>
    </p:spTree>
    <p:extLst>
      <p:ext uri="{BB962C8B-B14F-4D97-AF65-F5344CB8AC3E}">
        <p14:creationId xmlns:p14="http://schemas.microsoft.com/office/powerpoint/2010/main" val="20489527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Plaats </a:t>
            </a:r>
          </a:p>
        </p:txBody>
      </p:sp>
      <p:sp>
        <p:nvSpPr>
          <p:cNvPr id="3" name="Tijdelijke aanduiding voor inhoud 2"/>
          <p:cNvSpPr>
            <a:spLocks noGrp="1"/>
          </p:cNvSpPr>
          <p:nvPr>
            <p:ph idx="1"/>
          </p:nvPr>
        </p:nvSpPr>
        <p:spPr/>
        <p:txBody>
          <a:bodyPr/>
          <a:lstStyle/>
          <a:p>
            <a:r>
              <a:rPr lang="nl-NL" dirty="0"/>
              <a:t>Wat is een A-locatie?</a:t>
            </a:r>
          </a:p>
          <a:p>
            <a:r>
              <a:rPr lang="nl-NL" dirty="0"/>
              <a:t>Wat is een B-locatie?</a:t>
            </a:r>
          </a:p>
          <a:p>
            <a:r>
              <a:rPr lang="nl-NL" dirty="0"/>
              <a:t>Wat zijn klantentrekkers?</a:t>
            </a:r>
          </a:p>
          <a:p>
            <a:r>
              <a:rPr lang="nl-NL" dirty="0"/>
              <a:t>Wat zijn klantenbinders?</a:t>
            </a:r>
          </a:p>
        </p:txBody>
      </p:sp>
    </p:spTree>
    <p:extLst>
      <p:ext uri="{BB962C8B-B14F-4D97-AF65-F5344CB8AC3E}">
        <p14:creationId xmlns:p14="http://schemas.microsoft.com/office/powerpoint/2010/main" val="11119565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Product </a:t>
            </a:r>
            <a:br>
              <a:rPr lang="nl-NL" dirty="0"/>
            </a:br>
            <a:r>
              <a:rPr lang="nl-NL" dirty="0"/>
              <a:t>Wat ga je verkopen?</a:t>
            </a:r>
          </a:p>
        </p:txBody>
      </p:sp>
      <p:sp>
        <p:nvSpPr>
          <p:cNvPr id="3" name="Tijdelijke aanduiding voor inhoud 2"/>
          <p:cNvSpPr>
            <a:spLocks noGrp="1"/>
          </p:cNvSpPr>
          <p:nvPr>
            <p:ph idx="1"/>
          </p:nvPr>
        </p:nvSpPr>
        <p:spPr/>
        <p:txBody>
          <a:bodyPr>
            <a:noAutofit/>
          </a:bodyPr>
          <a:lstStyle/>
          <a:p>
            <a:r>
              <a:rPr lang="nl-NL" sz="1600" dirty="0"/>
              <a:t>Je gaat bepalen welke producten tot je </a:t>
            </a:r>
            <a:r>
              <a:rPr lang="nl-NL" sz="1600" b="1" dirty="0"/>
              <a:t>kernassortiment</a:t>
            </a:r>
            <a:r>
              <a:rPr lang="nl-NL" sz="1600" dirty="0"/>
              <a:t> gaan behoren en welke tot je </a:t>
            </a:r>
            <a:r>
              <a:rPr lang="nl-NL" sz="1600" b="1" dirty="0"/>
              <a:t>randassortiment</a:t>
            </a:r>
            <a:r>
              <a:rPr lang="nl-NL" sz="1600" dirty="0"/>
              <a:t>.  Verwerk ook deze begrippen in je verslag. Maak een collage waarop deze producten te zien zijn. Maak een visueel overzicht waarin je globaal het productaanbod over het hele jaar laat zien.  Het betreft zowel de levende als de dode materialen en eventuele overige artikelen die je wil gaan verkopen.</a:t>
            </a:r>
          </a:p>
          <a:p>
            <a:r>
              <a:rPr lang="nl-NL" sz="1600" dirty="0"/>
              <a:t>Bepaal ook de </a:t>
            </a:r>
            <a:r>
              <a:rPr lang="nl-NL" sz="1600" b="1" dirty="0"/>
              <a:t>breedte, diepte en lengte </a:t>
            </a:r>
            <a:r>
              <a:rPr lang="nl-NL" sz="1600" dirty="0"/>
              <a:t>van je assortiment. Geef aan waar je sortiment </a:t>
            </a:r>
            <a:r>
              <a:rPr lang="nl-NL" sz="1600" b="1" dirty="0"/>
              <a:t>breed, smal, diep, ondiep, kort en lang </a:t>
            </a:r>
            <a:r>
              <a:rPr lang="nl-NL" sz="1600" dirty="0"/>
              <a:t>is</a:t>
            </a:r>
          </a:p>
          <a:p>
            <a:r>
              <a:rPr lang="nl-NL" sz="1600" dirty="0"/>
              <a:t>Je gaat op zoek naar bedrijven, groothandels die deze producten verkopen.  </a:t>
            </a:r>
          </a:p>
          <a:p>
            <a:r>
              <a:rPr lang="nl-NL" sz="1600" dirty="0"/>
              <a:t>Bekijk welke bedrijven voor jou het gunstigst zijn m.b.t. prijs en bereikbaarheid. Onderzoek alle mogelijkheden om in te kunnen kopen.</a:t>
            </a:r>
          </a:p>
          <a:p>
            <a:r>
              <a:rPr lang="nl-NL" sz="1600" dirty="0"/>
              <a:t>Stel een lijst samen met de geschikte inkoopkanalen en motiveer waarom deze voor jou geschikt zijn.</a:t>
            </a:r>
          </a:p>
          <a:p>
            <a:r>
              <a:rPr lang="nl-NL" sz="1600" dirty="0"/>
              <a:t>Beschrijf de betekenis van alle begrippen en werk ze uit voor jouw bedrijf. </a:t>
            </a:r>
          </a:p>
          <a:p>
            <a:r>
              <a:rPr lang="nl-NL" sz="1600" dirty="0">
                <a:hlinkClick r:id="rId2"/>
              </a:rPr>
              <a:t>link startpagina PRODUCT</a:t>
            </a:r>
            <a:r>
              <a:rPr lang="nl-NL" sz="1600" dirty="0"/>
              <a:t> </a:t>
            </a:r>
          </a:p>
        </p:txBody>
      </p:sp>
    </p:spTree>
    <p:extLst>
      <p:ext uri="{BB962C8B-B14F-4D97-AF65-F5344CB8AC3E}">
        <p14:creationId xmlns:p14="http://schemas.microsoft.com/office/powerpoint/2010/main" val="39953554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252990-F176-49DA-B36B-790614E47451}"/>
              </a:ext>
            </a:extLst>
          </p:cNvPr>
          <p:cNvSpPr>
            <a:spLocks noGrp="1"/>
          </p:cNvSpPr>
          <p:nvPr>
            <p:ph type="title"/>
          </p:nvPr>
        </p:nvSpPr>
        <p:spPr/>
        <p:txBody>
          <a:bodyPr/>
          <a:lstStyle/>
          <a:p>
            <a:r>
              <a:rPr lang="nl-NL" dirty="0"/>
              <a:t>Samenstellen van het assortiment</a:t>
            </a:r>
          </a:p>
        </p:txBody>
      </p:sp>
      <p:sp>
        <p:nvSpPr>
          <p:cNvPr id="3" name="Tijdelijke aanduiding voor inhoud 2">
            <a:extLst>
              <a:ext uri="{FF2B5EF4-FFF2-40B4-BE49-F238E27FC236}">
                <a16:creationId xmlns:a16="http://schemas.microsoft.com/office/drawing/2014/main" id="{5B59B8F6-51E4-4C26-94BA-515AE0F9E6B0}"/>
              </a:ext>
            </a:extLst>
          </p:cNvPr>
          <p:cNvSpPr>
            <a:spLocks noGrp="1"/>
          </p:cNvSpPr>
          <p:nvPr>
            <p:ph idx="1"/>
          </p:nvPr>
        </p:nvSpPr>
        <p:spPr/>
        <p:txBody>
          <a:bodyPr/>
          <a:lstStyle/>
          <a:p>
            <a:r>
              <a:rPr lang="nl-NL" dirty="0"/>
              <a:t>De behoeften van je doelgroep</a:t>
            </a:r>
          </a:p>
          <a:p>
            <a:r>
              <a:rPr lang="nl-NL" dirty="0"/>
              <a:t>De  verwantschap tussen artikelen</a:t>
            </a:r>
          </a:p>
          <a:p>
            <a:r>
              <a:rPr lang="nl-NL" dirty="0"/>
              <a:t>Marktpositie ten opzichte van concurrenten</a:t>
            </a:r>
          </a:p>
        </p:txBody>
      </p:sp>
    </p:spTree>
    <p:extLst>
      <p:ext uri="{BB962C8B-B14F-4D97-AF65-F5344CB8AC3E}">
        <p14:creationId xmlns:p14="http://schemas.microsoft.com/office/powerpoint/2010/main" val="41045866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Product</a:t>
            </a:r>
          </a:p>
        </p:txBody>
      </p:sp>
      <p:sp>
        <p:nvSpPr>
          <p:cNvPr id="3" name="Tijdelijke aanduiding voor inhoud 2"/>
          <p:cNvSpPr>
            <a:spLocks noGrp="1"/>
          </p:cNvSpPr>
          <p:nvPr>
            <p:ph idx="1"/>
          </p:nvPr>
        </p:nvSpPr>
        <p:spPr/>
        <p:txBody>
          <a:bodyPr>
            <a:normAutofit lnSpcReduction="10000"/>
          </a:bodyPr>
          <a:lstStyle/>
          <a:p>
            <a:r>
              <a:rPr lang="nl-NL" dirty="0"/>
              <a:t>Wat betekent kernassortiment?</a:t>
            </a:r>
          </a:p>
          <a:p>
            <a:pPr lvl="1"/>
            <a:r>
              <a:rPr lang="nl-NL" dirty="0"/>
              <a:t>60 % van de omzet</a:t>
            </a:r>
          </a:p>
          <a:p>
            <a:r>
              <a:rPr lang="nl-NL" dirty="0"/>
              <a:t>Wat betekent randassortiment? </a:t>
            </a:r>
          </a:p>
          <a:p>
            <a:pPr lvl="1"/>
            <a:r>
              <a:rPr lang="nl-NL" dirty="0"/>
              <a:t>Bijproducten</a:t>
            </a:r>
          </a:p>
          <a:p>
            <a:r>
              <a:rPr lang="nl-NL" dirty="0"/>
              <a:t>Branchevreemd assortiment</a:t>
            </a:r>
          </a:p>
          <a:p>
            <a:pPr lvl="1"/>
            <a:r>
              <a:rPr lang="nl-NL" dirty="0"/>
              <a:t>Geen verwantschap met het kernassortiment</a:t>
            </a:r>
          </a:p>
          <a:p>
            <a:r>
              <a:rPr lang="nl-NL" dirty="0"/>
              <a:t>Wat betekenen de begrippen breedte, diepte en lengte? </a:t>
            </a:r>
          </a:p>
          <a:p>
            <a:pPr lvl="1"/>
            <a:r>
              <a:rPr lang="nl-NL" dirty="0"/>
              <a:t>Welke productgroepen verkoop je =  breedte</a:t>
            </a:r>
          </a:p>
          <a:p>
            <a:pPr lvl="1"/>
            <a:r>
              <a:rPr lang="nl-NL" dirty="0"/>
              <a:t>Hoeveel variatie per productgroep = diepte</a:t>
            </a:r>
          </a:p>
          <a:p>
            <a:pPr lvl="1"/>
            <a:r>
              <a:rPr lang="nl-NL" dirty="0"/>
              <a:t>Hoeveel voorraad per productgroep = lengte</a:t>
            </a:r>
          </a:p>
        </p:txBody>
      </p:sp>
      <p:pic>
        <p:nvPicPr>
          <p:cNvPr id="4" name="Afbeelding 3">
            <a:extLst>
              <a:ext uri="{FF2B5EF4-FFF2-40B4-BE49-F238E27FC236}">
                <a16:creationId xmlns:a16="http://schemas.microsoft.com/office/drawing/2014/main" id="{8FFAA84F-653D-4294-BBBD-4B1860E6A9EE}"/>
              </a:ext>
            </a:extLst>
          </p:cNvPr>
          <p:cNvPicPr>
            <a:picLocks noChangeAspect="1"/>
          </p:cNvPicPr>
          <p:nvPr/>
        </p:nvPicPr>
        <p:blipFill>
          <a:blip r:embed="rId2"/>
          <a:stretch>
            <a:fillRect/>
          </a:stretch>
        </p:blipFill>
        <p:spPr>
          <a:xfrm>
            <a:off x="6991350" y="174625"/>
            <a:ext cx="4962525" cy="3749261"/>
          </a:xfrm>
          <a:prstGeom prst="rect">
            <a:avLst/>
          </a:prstGeom>
        </p:spPr>
      </p:pic>
    </p:spTree>
    <p:extLst>
      <p:ext uri="{BB962C8B-B14F-4D97-AF65-F5344CB8AC3E}">
        <p14:creationId xmlns:p14="http://schemas.microsoft.com/office/powerpoint/2010/main" val="6454672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86536599-79AC-40E4-9593-6EA183439707}"/>
              </a:ext>
            </a:extLst>
          </p:cNvPr>
          <p:cNvSpPr>
            <a:spLocks noGrp="1"/>
          </p:cNvSpPr>
          <p:nvPr>
            <p:ph type="ctrTitle"/>
          </p:nvPr>
        </p:nvSpPr>
        <p:spPr/>
        <p:txBody>
          <a:bodyPr/>
          <a:lstStyle/>
          <a:p>
            <a:r>
              <a:rPr lang="nl-NL" dirty="0"/>
              <a:t>Presentatie</a:t>
            </a:r>
          </a:p>
        </p:txBody>
      </p:sp>
      <p:sp>
        <p:nvSpPr>
          <p:cNvPr id="8" name="Ondertitel 7">
            <a:extLst>
              <a:ext uri="{FF2B5EF4-FFF2-40B4-BE49-F238E27FC236}">
                <a16:creationId xmlns:a16="http://schemas.microsoft.com/office/drawing/2014/main" id="{F26F8A6B-32EF-4B43-A3E3-FF70AFDF27B4}"/>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23517139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Presentatie en storytelling</a:t>
            </a:r>
            <a:br>
              <a:rPr lang="nl-NL" dirty="0"/>
            </a:br>
            <a:r>
              <a:rPr lang="nl-NL" dirty="0"/>
              <a:t>De inrichting van je pand.  </a:t>
            </a:r>
          </a:p>
        </p:txBody>
      </p:sp>
      <p:sp>
        <p:nvSpPr>
          <p:cNvPr id="3" name="Tijdelijke aanduiding voor inhoud 2"/>
          <p:cNvSpPr>
            <a:spLocks noGrp="1"/>
          </p:cNvSpPr>
          <p:nvPr>
            <p:ph idx="1"/>
          </p:nvPr>
        </p:nvSpPr>
        <p:spPr/>
        <p:txBody>
          <a:bodyPr>
            <a:normAutofit fontScale="62500" lnSpcReduction="20000"/>
          </a:bodyPr>
          <a:lstStyle/>
          <a:p>
            <a:pPr marL="0" indent="0">
              <a:buNone/>
            </a:pPr>
            <a:r>
              <a:rPr lang="nl-NL" sz="2300" u="sng" dirty="0"/>
              <a:t>Maak een (nieuwe) indeling en routing.</a:t>
            </a:r>
          </a:p>
          <a:p>
            <a:r>
              <a:rPr lang="nl-NL" dirty="0"/>
              <a:t>Bekijk de huidige indeling van je pand. </a:t>
            </a:r>
          </a:p>
          <a:p>
            <a:r>
              <a:rPr lang="nl-NL" dirty="0"/>
              <a:t>Bekijk of de indeling ruimte biedt aan jouw bedrijfsidee.</a:t>
            </a:r>
          </a:p>
          <a:p>
            <a:r>
              <a:rPr lang="nl-NL" dirty="0"/>
              <a:t>Pas de indeling aan op de plattegrond.</a:t>
            </a:r>
          </a:p>
          <a:p>
            <a:r>
              <a:rPr lang="nl-NL" dirty="0"/>
              <a:t>Bepaal de </a:t>
            </a:r>
            <a:r>
              <a:rPr lang="nl-NL" b="1" dirty="0"/>
              <a:t>routing</a:t>
            </a:r>
            <a:r>
              <a:rPr lang="nl-NL" dirty="0"/>
              <a:t> en geef deze aan op een plattegrond. (kassa/toonbank, snijbloemenhoek, planten enzovoort)</a:t>
            </a:r>
          </a:p>
          <a:p>
            <a:pPr marL="0" indent="0">
              <a:buNone/>
            </a:pPr>
            <a:endParaRPr lang="nl-NL" sz="2300" dirty="0"/>
          </a:p>
          <a:p>
            <a:pPr marL="0" indent="0">
              <a:buNone/>
            </a:pPr>
            <a:r>
              <a:rPr lang="nl-NL" sz="2300" u="sng" dirty="0"/>
              <a:t>Maak een ontwerp voor de presentatie van alle producten op de plattegrond.</a:t>
            </a:r>
            <a:r>
              <a:rPr lang="nl-NL" u="sng" dirty="0"/>
              <a:t> </a:t>
            </a:r>
          </a:p>
          <a:p>
            <a:r>
              <a:rPr lang="nl-NL" dirty="0"/>
              <a:t>Houd rekening met vaste en flexibele opstellingen.</a:t>
            </a:r>
          </a:p>
          <a:p>
            <a:r>
              <a:rPr lang="nl-NL" dirty="0"/>
              <a:t>Geef voorbeelden van materialen en meubels die jij wil gaan gebruiken (tafels, kasten, eigen ontwerpen…)</a:t>
            </a:r>
          </a:p>
          <a:p>
            <a:r>
              <a:rPr lang="nl-NL" dirty="0"/>
              <a:t>Laat materiaal en kleurstalen voor de vloer, wanden, plafond enz. zien in je verslag</a:t>
            </a:r>
          </a:p>
          <a:p>
            <a:r>
              <a:rPr lang="nl-NL" dirty="0"/>
              <a:t>Denk ook aan decoratiemogelijkheden. </a:t>
            </a:r>
          </a:p>
          <a:p>
            <a:r>
              <a:rPr lang="nl-NL" dirty="0"/>
              <a:t>Betrek ook je etalage in dit plan. Maak een ontwerp voor je etalage.</a:t>
            </a:r>
          </a:p>
          <a:p>
            <a:endParaRPr lang="nl-NL" dirty="0"/>
          </a:p>
        </p:txBody>
      </p:sp>
    </p:spTree>
    <p:extLst>
      <p:ext uri="{BB962C8B-B14F-4D97-AF65-F5344CB8AC3E}">
        <p14:creationId xmlns:p14="http://schemas.microsoft.com/office/powerpoint/2010/main" val="32595315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Presentatie </a:t>
            </a:r>
          </a:p>
        </p:txBody>
      </p:sp>
      <p:sp>
        <p:nvSpPr>
          <p:cNvPr id="3" name="Tijdelijke aanduiding voor inhoud 2"/>
          <p:cNvSpPr>
            <a:spLocks noGrp="1"/>
          </p:cNvSpPr>
          <p:nvPr>
            <p:ph idx="1"/>
          </p:nvPr>
        </p:nvSpPr>
        <p:spPr/>
        <p:txBody>
          <a:bodyPr>
            <a:normAutofit/>
          </a:bodyPr>
          <a:lstStyle/>
          <a:p>
            <a:r>
              <a:rPr lang="nl-NL" dirty="0"/>
              <a:t>Maak een lichtplan.</a:t>
            </a:r>
          </a:p>
          <a:p>
            <a:pPr lvl="1"/>
            <a:r>
              <a:rPr lang="nl-NL" dirty="0"/>
              <a:t>Maak onderscheid tussen sfeerverlichting, accentverlichting, werkverlichting. </a:t>
            </a:r>
          </a:p>
          <a:p>
            <a:pPr lvl="1"/>
            <a:r>
              <a:rPr lang="nl-NL" dirty="0"/>
              <a:t>Laat voorbeelden van mogelijke verlichting zien. </a:t>
            </a:r>
          </a:p>
          <a:p>
            <a:pPr lvl="1"/>
            <a:r>
              <a:rPr lang="nl-NL" dirty="0"/>
              <a:t>Geef de lichtpunten ook aan op je plattegrond.</a:t>
            </a:r>
          </a:p>
          <a:p>
            <a:pPr marL="0" indent="0">
              <a:buNone/>
            </a:pPr>
            <a:endParaRPr lang="nl-NL" dirty="0"/>
          </a:p>
          <a:p>
            <a:r>
              <a:rPr lang="nl-NL" dirty="0"/>
              <a:t>Maak ook een plan voor de buitenkant van je bedrijf.</a:t>
            </a:r>
          </a:p>
          <a:p>
            <a:pPr lvl="1"/>
            <a:r>
              <a:rPr lang="nl-NL" dirty="0"/>
              <a:t>Maak een gevelontwerp met je naam en logo erop verwerkt.</a:t>
            </a:r>
          </a:p>
          <a:p>
            <a:pPr lvl="1"/>
            <a:r>
              <a:rPr lang="nl-NL" dirty="0"/>
              <a:t>Maak een plan voor je buitenpresentatie.</a:t>
            </a:r>
          </a:p>
          <a:p>
            <a:pPr lvl="1"/>
            <a:r>
              <a:rPr lang="nl-NL" dirty="0"/>
              <a:t>Vraag bij de gemeente na hoeveel precariorechten jij zou moeten betalen. </a:t>
            </a:r>
          </a:p>
        </p:txBody>
      </p:sp>
    </p:spTree>
    <p:extLst>
      <p:ext uri="{BB962C8B-B14F-4D97-AF65-F5344CB8AC3E}">
        <p14:creationId xmlns:p14="http://schemas.microsoft.com/office/powerpoint/2010/main" val="25140731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Presentatie</a:t>
            </a:r>
          </a:p>
        </p:txBody>
      </p:sp>
      <p:sp>
        <p:nvSpPr>
          <p:cNvPr id="3" name="Tijdelijke aanduiding voor inhoud 2"/>
          <p:cNvSpPr>
            <a:spLocks noGrp="1"/>
          </p:cNvSpPr>
          <p:nvPr>
            <p:ph idx="1"/>
          </p:nvPr>
        </p:nvSpPr>
        <p:spPr/>
        <p:txBody>
          <a:bodyPr/>
          <a:lstStyle/>
          <a:p>
            <a:r>
              <a:rPr lang="nl-NL" dirty="0"/>
              <a:t>Wat betekent routing?</a:t>
            </a:r>
          </a:p>
          <a:p>
            <a:r>
              <a:rPr lang="nl-NL" dirty="0"/>
              <a:t>Wat is een lichtplan?</a:t>
            </a:r>
          </a:p>
          <a:p>
            <a:r>
              <a:rPr lang="nl-NL" dirty="0"/>
              <a:t>Wat zijn precariorechten?</a:t>
            </a:r>
          </a:p>
          <a:p>
            <a:r>
              <a:rPr lang="nl-NL" dirty="0"/>
              <a:t> </a:t>
            </a:r>
            <a:r>
              <a:rPr lang="nl-NL" dirty="0">
                <a:hlinkClick r:id="rId2"/>
              </a:rPr>
              <a:t>link startpagina PRESENTEREN</a:t>
            </a:r>
            <a:endParaRPr lang="nl-NL" dirty="0"/>
          </a:p>
          <a:p>
            <a:endParaRPr lang="nl-NL" dirty="0"/>
          </a:p>
        </p:txBody>
      </p:sp>
    </p:spTree>
    <p:extLst>
      <p:ext uri="{BB962C8B-B14F-4D97-AF65-F5344CB8AC3E}">
        <p14:creationId xmlns:p14="http://schemas.microsoft.com/office/powerpoint/2010/main" val="30562268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a:stretch>
            <a:fillRect/>
          </a:stretch>
        </p:blipFill>
        <p:spPr>
          <a:xfrm>
            <a:off x="646110" y="452718"/>
            <a:ext cx="9404723" cy="5830928"/>
          </a:xfrm>
          <a:prstGeom prst="rect">
            <a:avLst/>
          </a:prstGeom>
        </p:spPr>
      </p:pic>
    </p:spTree>
    <p:extLst>
      <p:ext uri="{BB962C8B-B14F-4D97-AF65-F5344CB8AC3E}">
        <p14:creationId xmlns:p14="http://schemas.microsoft.com/office/powerpoint/2010/main" val="3323958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C4EC10-87D6-4C33-B7B7-73C3AF87727D}"/>
              </a:ext>
            </a:extLst>
          </p:cNvPr>
          <p:cNvSpPr>
            <a:spLocks noGrp="1"/>
          </p:cNvSpPr>
          <p:nvPr>
            <p:ph type="title"/>
          </p:nvPr>
        </p:nvSpPr>
        <p:spPr/>
        <p:txBody>
          <a:bodyPr/>
          <a:lstStyle/>
          <a:p>
            <a:endParaRPr lang="nl-NL"/>
          </a:p>
        </p:txBody>
      </p:sp>
      <p:pic>
        <p:nvPicPr>
          <p:cNvPr id="4" name="Tijdelijke aanduiding voor inhoud 3">
            <a:extLst>
              <a:ext uri="{FF2B5EF4-FFF2-40B4-BE49-F238E27FC236}">
                <a16:creationId xmlns:a16="http://schemas.microsoft.com/office/drawing/2014/main" id="{593CAF00-8163-4241-87AA-18AEA067D696}"/>
              </a:ext>
            </a:extLst>
          </p:cNvPr>
          <p:cNvPicPr>
            <a:picLocks noGrp="1" noChangeAspect="1"/>
          </p:cNvPicPr>
          <p:nvPr>
            <p:ph idx="1"/>
          </p:nvPr>
        </p:nvPicPr>
        <p:blipFill>
          <a:blip r:embed="rId2"/>
          <a:stretch>
            <a:fillRect/>
          </a:stretch>
        </p:blipFill>
        <p:spPr>
          <a:xfrm>
            <a:off x="3250642" y="95250"/>
            <a:ext cx="5690715" cy="6762750"/>
          </a:xfrm>
          <a:prstGeom prst="rect">
            <a:avLst/>
          </a:prstGeom>
        </p:spPr>
      </p:pic>
    </p:spTree>
    <p:extLst>
      <p:ext uri="{BB962C8B-B14F-4D97-AF65-F5344CB8AC3E}">
        <p14:creationId xmlns:p14="http://schemas.microsoft.com/office/powerpoint/2010/main" val="25968093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a:stretch>
            <a:fillRect/>
          </a:stretch>
        </p:blipFill>
        <p:spPr>
          <a:xfrm>
            <a:off x="646111" y="452717"/>
            <a:ext cx="9426596" cy="5294939"/>
          </a:xfrm>
          <a:prstGeom prst="rect">
            <a:avLst/>
          </a:prstGeom>
        </p:spPr>
      </p:pic>
    </p:spTree>
    <p:extLst>
      <p:ext uri="{BB962C8B-B14F-4D97-AF65-F5344CB8AC3E}">
        <p14:creationId xmlns:p14="http://schemas.microsoft.com/office/powerpoint/2010/main" val="42498540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a:stretch>
            <a:fillRect/>
          </a:stretch>
        </p:blipFill>
        <p:spPr>
          <a:xfrm>
            <a:off x="2779713" y="2052638"/>
            <a:ext cx="5594349" cy="4195762"/>
          </a:xfrm>
          <a:prstGeom prst="rect">
            <a:avLst/>
          </a:prstGeom>
        </p:spPr>
      </p:pic>
    </p:spTree>
    <p:extLst>
      <p:ext uri="{BB962C8B-B14F-4D97-AF65-F5344CB8AC3E}">
        <p14:creationId xmlns:p14="http://schemas.microsoft.com/office/powerpoint/2010/main" val="12362878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a:stretch>
            <a:fillRect/>
          </a:stretch>
        </p:blipFill>
        <p:spPr>
          <a:xfrm>
            <a:off x="646111" y="1419369"/>
            <a:ext cx="11157714" cy="2747682"/>
          </a:xfrm>
          <a:prstGeom prst="rect">
            <a:avLst/>
          </a:prstGeom>
        </p:spPr>
      </p:pic>
    </p:spTree>
    <p:extLst>
      <p:ext uri="{BB962C8B-B14F-4D97-AF65-F5344CB8AC3E}">
        <p14:creationId xmlns:p14="http://schemas.microsoft.com/office/powerpoint/2010/main" val="39681868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a:stretch>
            <a:fillRect/>
          </a:stretch>
        </p:blipFill>
        <p:spPr>
          <a:xfrm>
            <a:off x="2430066" y="2052638"/>
            <a:ext cx="6293643" cy="4195762"/>
          </a:xfrm>
          <a:prstGeom prst="rect">
            <a:avLst/>
          </a:prstGeom>
        </p:spPr>
      </p:pic>
    </p:spTree>
    <p:extLst>
      <p:ext uri="{BB962C8B-B14F-4D97-AF65-F5344CB8AC3E}">
        <p14:creationId xmlns:p14="http://schemas.microsoft.com/office/powerpoint/2010/main" val="41443079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a:stretch>
            <a:fillRect/>
          </a:stretch>
        </p:blipFill>
        <p:spPr>
          <a:xfrm>
            <a:off x="2064176" y="589597"/>
            <a:ext cx="7986658" cy="5996253"/>
          </a:xfrm>
          <a:prstGeom prst="rect">
            <a:avLst/>
          </a:prstGeom>
        </p:spPr>
      </p:pic>
    </p:spTree>
    <p:extLst>
      <p:ext uri="{BB962C8B-B14F-4D97-AF65-F5344CB8AC3E}">
        <p14:creationId xmlns:p14="http://schemas.microsoft.com/office/powerpoint/2010/main" val="38239160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809E491-4DCD-4A5C-9BE4-2CD3CDA5ECD7}"/>
              </a:ext>
            </a:extLst>
          </p:cNvPr>
          <p:cNvSpPr>
            <a:spLocks noGrp="1"/>
          </p:cNvSpPr>
          <p:nvPr>
            <p:ph type="ctrTitle"/>
          </p:nvPr>
        </p:nvSpPr>
        <p:spPr/>
        <p:txBody>
          <a:bodyPr/>
          <a:lstStyle/>
          <a:p>
            <a:r>
              <a:rPr lang="nl-NL" dirty="0"/>
              <a:t>Personeel</a:t>
            </a:r>
          </a:p>
        </p:txBody>
      </p:sp>
      <p:sp>
        <p:nvSpPr>
          <p:cNvPr id="5" name="Ondertitel 4">
            <a:extLst>
              <a:ext uri="{FF2B5EF4-FFF2-40B4-BE49-F238E27FC236}">
                <a16:creationId xmlns:a16="http://schemas.microsoft.com/office/drawing/2014/main" id="{BE97ED16-C714-4A1F-9EBC-520AFCD83C4F}"/>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38199199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Personeel</a:t>
            </a:r>
          </a:p>
        </p:txBody>
      </p:sp>
      <p:sp>
        <p:nvSpPr>
          <p:cNvPr id="3" name="Tijdelijke aanduiding voor inhoud 2"/>
          <p:cNvSpPr>
            <a:spLocks noGrp="1"/>
          </p:cNvSpPr>
          <p:nvPr>
            <p:ph idx="1"/>
          </p:nvPr>
        </p:nvSpPr>
        <p:spPr/>
        <p:txBody>
          <a:bodyPr>
            <a:normAutofit fontScale="55000" lnSpcReduction="20000"/>
          </a:bodyPr>
          <a:lstStyle/>
          <a:p>
            <a:pPr marL="0" indent="0">
              <a:buNone/>
            </a:pPr>
            <a:r>
              <a:rPr lang="nl-NL" dirty="0"/>
              <a:t>Werkreflectie</a:t>
            </a:r>
          </a:p>
          <a:p>
            <a:pPr marL="0" indent="0">
              <a:buNone/>
            </a:pPr>
            <a:r>
              <a:rPr lang="nl-NL" dirty="0"/>
              <a:t>Tijdens je stages en baantjes heb je al veel werkervaring opgedaan. Ook heb je gezien hoe er op verschillende bedrijven wordt omgegaan met personeel. Die informatie kun je gebruiken bij het ontwikkelen van eigen visie op personeel.</a:t>
            </a:r>
          </a:p>
          <a:p>
            <a:r>
              <a:rPr lang="nl-NL" dirty="0"/>
              <a:t>Beschrijf je eigen ervaringen op het gebied van personeelsbeleid, zowel de positieve als de negatieve.</a:t>
            </a:r>
          </a:p>
          <a:p>
            <a:r>
              <a:rPr lang="nl-NL" dirty="0"/>
              <a:t>Verwerk deze informatie in je visie op personeelsgebied voor je eigen bedrijf. Geef aan hoe jij deze ervaringen gaat gebruiken. </a:t>
            </a:r>
          </a:p>
          <a:p>
            <a:pPr marL="0" indent="0">
              <a:buNone/>
            </a:pPr>
            <a:endParaRPr lang="nl-NL" dirty="0"/>
          </a:p>
          <a:p>
            <a:pPr marL="0" indent="0">
              <a:buNone/>
            </a:pPr>
            <a:r>
              <a:rPr lang="nl-NL" dirty="0"/>
              <a:t>Lees: </a:t>
            </a:r>
            <a:r>
              <a:rPr lang="nl-NL" sz="2600" dirty="0">
                <a:hlinkClick r:id="rId2"/>
              </a:rPr>
              <a:t>link startpagina PERSONEEL</a:t>
            </a:r>
            <a:r>
              <a:rPr lang="nl-NL" sz="2600" dirty="0"/>
              <a:t> </a:t>
            </a:r>
          </a:p>
          <a:p>
            <a:endParaRPr lang="nl-NL" dirty="0"/>
          </a:p>
          <a:p>
            <a:r>
              <a:rPr lang="nl-NL" dirty="0"/>
              <a:t>Beschrijf wat jij van je personeel eist en wat ze van jou mogen verwachten.</a:t>
            </a:r>
          </a:p>
          <a:p>
            <a:pPr marL="0" indent="0">
              <a:buNone/>
            </a:pPr>
            <a:r>
              <a:rPr lang="nl-NL" dirty="0"/>
              <a:t>Ga uit van de 4 A’s:</a:t>
            </a:r>
          </a:p>
          <a:p>
            <a:pPr marL="514350" indent="-514350">
              <a:buFont typeface="+mj-lt"/>
              <a:buAutoNum type="arabicPeriod"/>
            </a:pPr>
            <a:r>
              <a:rPr lang="nl-NL" dirty="0"/>
              <a:t>Arbeidsinhoud </a:t>
            </a:r>
            <a:r>
              <a:rPr lang="nl-NL" dirty="0">
                <a:sym typeface="Wingdings" panose="05000000000000000000" pitchFamily="2" charset="2"/>
              </a:rPr>
              <a:t> de inhoud van het dagelijkse werk</a:t>
            </a:r>
            <a:endParaRPr lang="nl-NL" dirty="0"/>
          </a:p>
          <a:p>
            <a:pPr marL="514350" indent="-514350">
              <a:buFont typeface="+mj-lt"/>
              <a:buAutoNum type="arabicPeriod"/>
            </a:pPr>
            <a:r>
              <a:rPr lang="nl-NL" dirty="0"/>
              <a:t>Arbeidsomstandigheden </a:t>
            </a:r>
            <a:r>
              <a:rPr lang="nl-NL" dirty="0">
                <a:sym typeface="Wingdings" panose="05000000000000000000" pitchFamily="2" charset="2"/>
              </a:rPr>
              <a:t> de omstandigheden waaronder jij en het personeel het werk moeten doen</a:t>
            </a:r>
            <a:endParaRPr lang="nl-NL" dirty="0"/>
          </a:p>
          <a:p>
            <a:pPr marL="514350" indent="-514350">
              <a:buFont typeface="+mj-lt"/>
              <a:buAutoNum type="arabicPeriod"/>
            </a:pPr>
            <a:r>
              <a:rPr lang="nl-NL" dirty="0"/>
              <a:t>Arbeidsverhoudingen </a:t>
            </a:r>
            <a:r>
              <a:rPr lang="nl-NL" dirty="0">
                <a:sym typeface="Wingdings" panose="05000000000000000000" pitchFamily="2" charset="2"/>
              </a:rPr>
              <a:t> de onderlinge relaties en verhoudingen in het bedrijf en op de werkvloer</a:t>
            </a:r>
            <a:endParaRPr lang="nl-NL" dirty="0"/>
          </a:p>
          <a:p>
            <a:pPr marL="514350" indent="-514350">
              <a:buFont typeface="+mj-lt"/>
              <a:buAutoNum type="arabicPeriod"/>
            </a:pPr>
            <a:r>
              <a:rPr lang="nl-NL" dirty="0"/>
              <a:t>Arbeidsvoorwaarden </a:t>
            </a:r>
            <a:r>
              <a:rPr lang="nl-NL" dirty="0">
                <a:sym typeface="Wingdings" panose="05000000000000000000" pitchFamily="2" charset="2"/>
              </a:rPr>
              <a:t> De voorwaarden die jij schept voor het personeel rondom het werk</a:t>
            </a:r>
            <a:endParaRPr lang="nl-NL" dirty="0"/>
          </a:p>
          <a:p>
            <a:endParaRPr lang="nl-NL" dirty="0"/>
          </a:p>
        </p:txBody>
      </p:sp>
    </p:spTree>
    <p:extLst>
      <p:ext uri="{BB962C8B-B14F-4D97-AF65-F5344CB8AC3E}">
        <p14:creationId xmlns:p14="http://schemas.microsoft.com/office/powerpoint/2010/main" val="36166289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93502F-5CC9-4978-AE77-D24B57EF6128}"/>
              </a:ext>
            </a:extLst>
          </p:cNvPr>
          <p:cNvSpPr>
            <a:spLocks noGrp="1"/>
          </p:cNvSpPr>
          <p:nvPr>
            <p:ph type="title"/>
          </p:nvPr>
        </p:nvSpPr>
        <p:spPr/>
        <p:txBody>
          <a:bodyPr/>
          <a:lstStyle/>
          <a:p>
            <a:r>
              <a:rPr lang="nl-NL" dirty="0"/>
              <a:t>Reflectie</a:t>
            </a:r>
          </a:p>
        </p:txBody>
      </p:sp>
      <p:sp>
        <p:nvSpPr>
          <p:cNvPr id="3" name="Tijdelijke aanduiding voor inhoud 2">
            <a:extLst>
              <a:ext uri="{FF2B5EF4-FFF2-40B4-BE49-F238E27FC236}">
                <a16:creationId xmlns:a16="http://schemas.microsoft.com/office/drawing/2014/main" id="{C9DD0DFE-E82F-410C-846F-8258426A4607}"/>
              </a:ext>
            </a:extLst>
          </p:cNvPr>
          <p:cNvSpPr>
            <a:spLocks noGrp="1"/>
          </p:cNvSpPr>
          <p:nvPr>
            <p:ph idx="1"/>
          </p:nvPr>
        </p:nvSpPr>
        <p:spPr>
          <a:xfrm>
            <a:off x="838200" y="1805781"/>
            <a:ext cx="10515600" cy="4351338"/>
          </a:xfrm>
        </p:spPr>
        <p:txBody>
          <a:bodyPr/>
          <a:lstStyle/>
          <a:p>
            <a:r>
              <a:rPr lang="nl-NL" dirty="0"/>
              <a:t>Kijk terug op eerdere BPV/werkervaringen. Wat vond je fijn of niet fijn in de omgang met personeel. Wat ga jij doen in </a:t>
            </a:r>
            <a:r>
              <a:rPr lang="nl-NL"/>
              <a:t>jouw personeelsbeleid?</a:t>
            </a:r>
            <a:endParaRPr lang="nl-NL" dirty="0"/>
          </a:p>
        </p:txBody>
      </p:sp>
      <p:sp>
        <p:nvSpPr>
          <p:cNvPr id="4" name="Rechthoek 3">
            <a:extLst>
              <a:ext uri="{FF2B5EF4-FFF2-40B4-BE49-F238E27FC236}">
                <a16:creationId xmlns:a16="http://schemas.microsoft.com/office/drawing/2014/main" id="{1822CB91-1720-476E-8B8E-56E01D2DFA7F}"/>
              </a:ext>
            </a:extLst>
          </p:cNvPr>
          <p:cNvSpPr/>
          <p:nvPr/>
        </p:nvSpPr>
        <p:spPr>
          <a:xfrm>
            <a:off x="1362635" y="3065929"/>
            <a:ext cx="2088777" cy="1649506"/>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a:extLst>
              <a:ext uri="{FF2B5EF4-FFF2-40B4-BE49-F238E27FC236}">
                <a16:creationId xmlns:a16="http://schemas.microsoft.com/office/drawing/2014/main" id="{38B4308B-4022-422D-9B82-F5798A6A60D7}"/>
              </a:ext>
            </a:extLst>
          </p:cNvPr>
          <p:cNvSpPr/>
          <p:nvPr/>
        </p:nvSpPr>
        <p:spPr>
          <a:xfrm>
            <a:off x="1724025" y="3790950"/>
            <a:ext cx="1333500" cy="190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B339C86C-34C7-487D-AE0B-BF705BE97430}"/>
              </a:ext>
            </a:extLst>
          </p:cNvPr>
          <p:cNvSpPr/>
          <p:nvPr/>
        </p:nvSpPr>
        <p:spPr>
          <a:xfrm>
            <a:off x="2278435" y="3314700"/>
            <a:ext cx="257175" cy="11525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FC34A8E1-5548-4827-9883-5ADEC00B8433}"/>
              </a:ext>
            </a:extLst>
          </p:cNvPr>
          <p:cNvSpPr/>
          <p:nvPr/>
        </p:nvSpPr>
        <p:spPr>
          <a:xfrm>
            <a:off x="8239125" y="3061447"/>
            <a:ext cx="2088777" cy="164950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2617AB7D-A6D0-4E7E-A165-F35DE3115ED4}"/>
              </a:ext>
            </a:extLst>
          </p:cNvPr>
          <p:cNvSpPr/>
          <p:nvPr/>
        </p:nvSpPr>
        <p:spPr>
          <a:xfrm>
            <a:off x="8629650" y="3790950"/>
            <a:ext cx="1283915" cy="190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4568457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1BF680-924C-46F8-AF1E-6E7C78E77C0B}"/>
              </a:ext>
            </a:extLst>
          </p:cNvPr>
          <p:cNvSpPr>
            <a:spLocks noGrp="1"/>
          </p:cNvSpPr>
          <p:nvPr>
            <p:ph type="title"/>
          </p:nvPr>
        </p:nvSpPr>
        <p:spPr/>
        <p:txBody>
          <a:bodyPr/>
          <a:lstStyle/>
          <a:p>
            <a:r>
              <a:rPr lang="nl-NL" dirty="0"/>
              <a:t>Ontwikkel een personeelsbeleid. Denk hierbij aan:</a:t>
            </a:r>
          </a:p>
        </p:txBody>
      </p:sp>
      <p:sp>
        <p:nvSpPr>
          <p:cNvPr id="3" name="Tijdelijke aanduiding voor inhoud 2">
            <a:extLst>
              <a:ext uri="{FF2B5EF4-FFF2-40B4-BE49-F238E27FC236}">
                <a16:creationId xmlns:a16="http://schemas.microsoft.com/office/drawing/2014/main" id="{6581AB87-2079-4E45-B42A-3E0900090F08}"/>
              </a:ext>
            </a:extLst>
          </p:cNvPr>
          <p:cNvSpPr>
            <a:spLocks noGrp="1"/>
          </p:cNvSpPr>
          <p:nvPr>
            <p:ph idx="1"/>
          </p:nvPr>
        </p:nvSpPr>
        <p:spPr/>
        <p:txBody>
          <a:bodyPr/>
          <a:lstStyle/>
          <a:p>
            <a:pPr marL="0" indent="0">
              <a:buNone/>
            </a:pPr>
            <a:r>
              <a:rPr lang="nl-NL" dirty="0"/>
              <a:t>Verwerk hier minimaal de volgende woorden in:</a:t>
            </a:r>
          </a:p>
          <a:p>
            <a:r>
              <a:rPr lang="nl-NL" dirty="0"/>
              <a:t>Arbeidstijden</a:t>
            </a:r>
          </a:p>
          <a:p>
            <a:r>
              <a:rPr lang="nl-NL" dirty="0"/>
              <a:t>Beloning</a:t>
            </a:r>
          </a:p>
          <a:p>
            <a:r>
              <a:rPr lang="nl-NL" dirty="0"/>
              <a:t>Beoordelings- en functioneringsgesprekken</a:t>
            </a:r>
          </a:p>
          <a:p>
            <a:r>
              <a:rPr lang="nl-NL" dirty="0"/>
              <a:t>Scholing</a:t>
            </a:r>
          </a:p>
          <a:p>
            <a:r>
              <a:rPr lang="nl-NL" dirty="0"/>
              <a:t>Ziekteverzuim</a:t>
            </a:r>
          </a:p>
        </p:txBody>
      </p:sp>
    </p:spTree>
    <p:extLst>
      <p:ext uri="{BB962C8B-B14F-4D97-AF65-F5344CB8AC3E}">
        <p14:creationId xmlns:p14="http://schemas.microsoft.com/office/powerpoint/2010/main" val="28511594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73E042-9DB8-457E-919F-B9BB22AC6A9A}"/>
              </a:ext>
            </a:extLst>
          </p:cNvPr>
          <p:cNvSpPr>
            <a:spLocks noGrp="1"/>
          </p:cNvSpPr>
          <p:nvPr>
            <p:ph type="title"/>
          </p:nvPr>
        </p:nvSpPr>
        <p:spPr/>
        <p:txBody>
          <a:bodyPr/>
          <a:lstStyle/>
          <a:p>
            <a:r>
              <a:rPr lang="nl-NL" dirty="0"/>
              <a:t>Personeel aanmelden</a:t>
            </a:r>
          </a:p>
        </p:txBody>
      </p:sp>
      <p:sp>
        <p:nvSpPr>
          <p:cNvPr id="3" name="Tijdelijke aanduiding voor inhoud 2">
            <a:extLst>
              <a:ext uri="{FF2B5EF4-FFF2-40B4-BE49-F238E27FC236}">
                <a16:creationId xmlns:a16="http://schemas.microsoft.com/office/drawing/2014/main" id="{A18BF548-94FF-4715-80AA-B7995DDDC889}"/>
              </a:ext>
            </a:extLst>
          </p:cNvPr>
          <p:cNvSpPr>
            <a:spLocks noGrp="1"/>
          </p:cNvSpPr>
          <p:nvPr>
            <p:ph idx="1"/>
          </p:nvPr>
        </p:nvSpPr>
        <p:spPr/>
        <p:txBody>
          <a:bodyPr/>
          <a:lstStyle/>
          <a:p>
            <a:r>
              <a:rPr lang="nl-NL" dirty="0"/>
              <a:t>Belastingdienst</a:t>
            </a:r>
          </a:p>
          <a:p>
            <a:r>
              <a:rPr lang="nl-NL" dirty="0"/>
              <a:t>UWV</a:t>
            </a:r>
          </a:p>
          <a:p>
            <a:r>
              <a:rPr lang="nl-NL" dirty="0" err="1"/>
              <a:t>ARBO-dienst</a:t>
            </a:r>
            <a:endParaRPr lang="nl-NL" dirty="0"/>
          </a:p>
        </p:txBody>
      </p:sp>
    </p:spTree>
    <p:extLst>
      <p:ext uri="{BB962C8B-B14F-4D97-AF65-F5344CB8AC3E}">
        <p14:creationId xmlns:p14="http://schemas.microsoft.com/office/powerpoint/2010/main" val="3449686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a:stretch>
            <a:fillRect/>
          </a:stretch>
        </p:blipFill>
        <p:spPr>
          <a:xfrm>
            <a:off x="3178729" y="145296"/>
            <a:ext cx="4919217" cy="6567408"/>
          </a:xfrm>
          <a:prstGeom prst="rect">
            <a:avLst/>
          </a:prstGeom>
        </p:spPr>
      </p:pic>
    </p:spTree>
    <p:extLst>
      <p:ext uri="{BB962C8B-B14F-4D97-AF65-F5344CB8AC3E}">
        <p14:creationId xmlns:p14="http://schemas.microsoft.com/office/powerpoint/2010/main" val="29872958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709BB6-2D7F-4CFB-96C3-04FE58DCF3CB}"/>
              </a:ext>
            </a:extLst>
          </p:cNvPr>
          <p:cNvSpPr>
            <a:spLocks noGrp="1"/>
          </p:cNvSpPr>
          <p:nvPr>
            <p:ph type="title"/>
          </p:nvPr>
        </p:nvSpPr>
        <p:spPr/>
        <p:txBody>
          <a:bodyPr/>
          <a:lstStyle/>
          <a:p>
            <a:r>
              <a:rPr lang="nl-NL" dirty="0"/>
              <a:t>Kosten</a:t>
            </a:r>
          </a:p>
        </p:txBody>
      </p:sp>
      <p:sp>
        <p:nvSpPr>
          <p:cNvPr id="3" name="Tijdelijke aanduiding voor inhoud 2">
            <a:extLst>
              <a:ext uri="{FF2B5EF4-FFF2-40B4-BE49-F238E27FC236}">
                <a16:creationId xmlns:a16="http://schemas.microsoft.com/office/drawing/2014/main" id="{B98AF91B-0A19-429C-B3AF-E20C6F7F2E18}"/>
              </a:ext>
            </a:extLst>
          </p:cNvPr>
          <p:cNvSpPr>
            <a:spLocks noGrp="1"/>
          </p:cNvSpPr>
          <p:nvPr>
            <p:ph idx="1"/>
          </p:nvPr>
        </p:nvSpPr>
        <p:spPr/>
        <p:txBody>
          <a:bodyPr/>
          <a:lstStyle/>
          <a:p>
            <a:r>
              <a:rPr lang="nl-NL" dirty="0"/>
              <a:t>Loonkosten</a:t>
            </a:r>
          </a:p>
          <a:p>
            <a:r>
              <a:rPr lang="nl-NL" dirty="0"/>
              <a:t>Werknemersverzekeringen</a:t>
            </a:r>
          </a:p>
          <a:p>
            <a:r>
              <a:rPr lang="nl-NL" dirty="0"/>
              <a:t>Overige kosten (reiskosten, scholing, enz.)</a:t>
            </a:r>
          </a:p>
        </p:txBody>
      </p:sp>
    </p:spTree>
    <p:extLst>
      <p:ext uri="{BB962C8B-B14F-4D97-AF65-F5344CB8AC3E}">
        <p14:creationId xmlns:p14="http://schemas.microsoft.com/office/powerpoint/2010/main" val="36564161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BC7E7D-3D42-45EF-8073-343F29FF5962}"/>
              </a:ext>
            </a:extLst>
          </p:cNvPr>
          <p:cNvSpPr>
            <a:spLocks noGrp="1"/>
          </p:cNvSpPr>
          <p:nvPr>
            <p:ph type="title"/>
          </p:nvPr>
        </p:nvSpPr>
        <p:spPr/>
        <p:txBody>
          <a:bodyPr/>
          <a:lstStyle/>
          <a:p>
            <a:r>
              <a:rPr lang="nl-NL" dirty="0"/>
              <a:t>Eisen</a:t>
            </a:r>
          </a:p>
        </p:txBody>
      </p:sp>
      <p:sp>
        <p:nvSpPr>
          <p:cNvPr id="3" name="Tijdelijke aanduiding voor inhoud 2">
            <a:extLst>
              <a:ext uri="{FF2B5EF4-FFF2-40B4-BE49-F238E27FC236}">
                <a16:creationId xmlns:a16="http://schemas.microsoft.com/office/drawing/2014/main" id="{E6268541-7508-4169-B311-0C72DDC6D17F}"/>
              </a:ext>
            </a:extLst>
          </p:cNvPr>
          <p:cNvSpPr>
            <a:spLocks noGrp="1"/>
          </p:cNvSpPr>
          <p:nvPr>
            <p:ph idx="1"/>
          </p:nvPr>
        </p:nvSpPr>
        <p:spPr/>
        <p:txBody>
          <a:bodyPr/>
          <a:lstStyle/>
          <a:p>
            <a:r>
              <a:rPr lang="nl-NL" dirty="0"/>
              <a:t>Vakbekwaamheid en kennis van producten</a:t>
            </a:r>
          </a:p>
          <a:p>
            <a:r>
              <a:rPr lang="nl-NL" dirty="0"/>
              <a:t>Klantvriendelijkheid en service</a:t>
            </a:r>
          </a:p>
          <a:p>
            <a:r>
              <a:rPr lang="nl-NL" dirty="0"/>
              <a:t>Verkooptechniek </a:t>
            </a:r>
          </a:p>
          <a:p>
            <a:r>
              <a:rPr lang="nl-NL" dirty="0"/>
              <a:t>Inlevingsvermogen </a:t>
            </a:r>
          </a:p>
          <a:p>
            <a:r>
              <a:rPr lang="nl-NL" dirty="0"/>
              <a:t>Representatief </a:t>
            </a:r>
          </a:p>
        </p:txBody>
      </p:sp>
    </p:spTree>
    <p:extLst>
      <p:ext uri="{BB962C8B-B14F-4D97-AF65-F5344CB8AC3E}">
        <p14:creationId xmlns:p14="http://schemas.microsoft.com/office/powerpoint/2010/main" val="18050122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D493D9-F591-4E23-9DF0-6EF7F0273E04}"/>
              </a:ext>
            </a:extLst>
          </p:cNvPr>
          <p:cNvSpPr>
            <a:spLocks noGrp="1"/>
          </p:cNvSpPr>
          <p:nvPr>
            <p:ph type="title"/>
          </p:nvPr>
        </p:nvSpPr>
        <p:spPr/>
        <p:txBody>
          <a:bodyPr/>
          <a:lstStyle/>
          <a:p>
            <a:r>
              <a:rPr lang="nl-NL" dirty="0"/>
              <a:t>Eisen en verwachtingen kun je op 1 a4tje samenvatten</a:t>
            </a:r>
          </a:p>
        </p:txBody>
      </p:sp>
      <p:sp>
        <p:nvSpPr>
          <p:cNvPr id="3" name="Tijdelijke aanduiding voor inhoud 2">
            <a:extLst>
              <a:ext uri="{FF2B5EF4-FFF2-40B4-BE49-F238E27FC236}">
                <a16:creationId xmlns:a16="http://schemas.microsoft.com/office/drawing/2014/main" id="{62354A3F-D3D4-401B-8F86-B6BB8BC687BE}"/>
              </a:ext>
            </a:extLst>
          </p:cNvPr>
          <p:cNvSpPr>
            <a:spLocks noGrp="1"/>
          </p:cNvSpPr>
          <p:nvPr>
            <p:ph idx="1"/>
          </p:nvPr>
        </p:nvSpPr>
        <p:spPr/>
        <p:txBody>
          <a:bodyPr/>
          <a:lstStyle/>
          <a:p>
            <a:r>
              <a:rPr lang="nl-NL" dirty="0"/>
              <a:t>Arbeidsinhoud </a:t>
            </a:r>
          </a:p>
          <a:p>
            <a:r>
              <a:rPr lang="nl-NL" dirty="0" err="1"/>
              <a:t>Arbeidsomstandigeden</a:t>
            </a:r>
            <a:r>
              <a:rPr lang="nl-NL" dirty="0"/>
              <a:t> </a:t>
            </a:r>
          </a:p>
          <a:p>
            <a:r>
              <a:rPr lang="nl-NL" dirty="0" err="1"/>
              <a:t>Arbeisdsverhoudingen</a:t>
            </a:r>
            <a:endParaRPr lang="nl-NL" dirty="0"/>
          </a:p>
          <a:p>
            <a:r>
              <a:rPr lang="nl-NL" dirty="0"/>
              <a:t>Arbeidsvoorwaarden </a:t>
            </a:r>
          </a:p>
        </p:txBody>
      </p:sp>
    </p:spTree>
    <p:extLst>
      <p:ext uri="{BB962C8B-B14F-4D97-AF65-F5344CB8AC3E}">
        <p14:creationId xmlns:p14="http://schemas.microsoft.com/office/powerpoint/2010/main" val="15849586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Personeel </a:t>
            </a:r>
          </a:p>
        </p:txBody>
      </p:sp>
      <p:sp>
        <p:nvSpPr>
          <p:cNvPr id="3" name="Tijdelijke aanduiding voor inhoud 2"/>
          <p:cNvSpPr>
            <a:spLocks noGrp="1"/>
          </p:cNvSpPr>
          <p:nvPr>
            <p:ph idx="1"/>
          </p:nvPr>
        </p:nvSpPr>
        <p:spPr/>
        <p:txBody>
          <a:bodyPr>
            <a:normAutofit lnSpcReduction="10000"/>
          </a:bodyPr>
          <a:lstStyle/>
          <a:p>
            <a:pPr marL="0" indent="0">
              <a:buNone/>
            </a:pPr>
            <a:r>
              <a:rPr lang="nl-NL" dirty="0"/>
              <a:t>Stel een personeelsadvertentie op:</a:t>
            </a:r>
          </a:p>
          <a:p>
            <a:pPr marL="0" indent="0">
              <a:buNone/>
            </a:pPr>
            <a:r>
              <a:rPr lang="nl-NL" dirty="0"/>
              <a:t>Aandachtpunten:</a:t>
            </a:r>
          </a:p>
          <a:p>
            <a:r>
              <a:rPr lang="nl-NL" dirty="0"/>
              <a:t>Bedrijf-doelstelling-logo</a:t>
            </a:r>
          </a:p>
          <a:p>
            <a:r>
              <a:rPr lang="nl-NL" dirty="0"/>
              <a:t>Functie en functieomschrijving</a:t>
            </a:r>
          </a:p>
          <a:p>
            <a:r>
              <a:rPr lang="nl-NL" dirty="0"/>
              <a:t>Functie-eisen</a:t>
            </a:r>
          </a:p>
          <a:p>
            <a:r>
              <a:rPr lang="nl-NL" dirty="0"/>
              <a:t>Arbeidsvoorwaarden</a:t>
            </a:r>
          </a:p>
          <a:p>
            <a:r>
              <a:rPr lang="nl-NL" dirty="0"/>
              <a:t>Manier van solliciteren</a:t>
            </a:r>
          </a:p>
          <a:p>
            <a:r>
              <a:rPr lang="nl-NL" dirty="0"/>
              <a:t>Selectieprocedure</a:t>
            </a:r>
          </a:p>
          <a:p>
            <a:r>
              <a:rPr lang="nl-NL" dirty="0"/>
              <a:t>Sluitingsdatum </a:t>
            </a:r>
          </a:p>
          <a:p>
            <a:endParaRPr lang="nl-NL" dirty="0"/>
          </a:p>
        </p:txBody>
      </p:sp>
    </p:spTree>
    <p:extLst>
      <p:ext uri="{BB962C8B-B14F-4D97-AF65-F5344CB8AC3E}">
        <p14:creationId xmlns:p14="http://schemas.microsoft.com/office/powerpoint/2010/main" val="30929976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55A24EF-D6A4-4308-BAAE-833A3F39F472}"/>
              </a:ext>
            </a:extLst>
          </p:cNvPr>
          <p:cNvSpPr>
            <a:spLocks noGrp="1"/>
          </p:cNvSpPr>
          <p:nvPr>
            <p:ph type="ctrTitle"/>
          </p:nvPr>
        </p:nvSpPr>
        <p:spPr/>
        <p:txBody>
          <a:bodyPr/>
          <a:lstStyle/>
          <a:p>
            <a:r>
              <a:rPr lang="nl-NL" dirty="0"/>
              <a:t>Prijs</a:t>
            </a:r>
          </a:p>
        </p:txBody>
      </p:sp>
      <p:sp>
        <p:nvSpPr>
          <p:cNvPr id="5" name="Ondertitel 4">
            <a:extLst>
              <a:ext uri="{FF2B5EF4-FFF2-40B4-BE49-F238E27FC236}">
                <a16:creationId xmlns:a16="http://schemas.microsoft.com/office/drawing/2014/main" id="{CEB3C46D-06B7-472C-B8AC-C55678F1CBB8}"/>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15459350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Prijs </a:t>
            </a:r>
          </a:p>
        </p:txBody>
      </p:sp>
      <p:sp>
        <p:nvSpPr>
          <p:cNvPr id="3" name="Tijdelijke aanduiding voor inhoud 2"/>
          <p:cNvSpPr>
            <a:spLocks noGrp="1"/>
          </p:cNvSpPr>
          <p:nvPr>
            <p:ph idx="1"/>
          </p:nvPr>
        </p:nvSpPr>
        <p:spPr/>
        <p:txBody>
          <a:bodyPr>
            <a:normAutofit/>
          </a:bodyPr>
          <a:lstStyle/>
          <a:p>
            <a:r>
              <a:rPr lang="nl-NL" sz="2300" dirty="0"/>
              <a:t>Plus- of prijsformule?</a:t>
            </a:r>
          </a:p>
          <a:p>
            <a:pPr marL="0" indent="0">
              <a:buNone/>
            </a:pPr>
            <a:r>
              <a:rPr lang="nl-NL" sz="2300" dirty="0"/>
              <a:t>Beschrijf wat het prijsniveau van jouw winkel zal zijn.</a:t>
            </a:r>
          </a:p>
          <a:p>
            <a:pPr marL="0" indent="0">
              <a:buNone/>
            </a:pPr>
            <a:r>
              <a:rPr lang="nl-NL" dirty="0"/>
              <a:t>Geef aan waarom dat zo zal zijn.</a:t>
            </a:r>
          </a:p>
          <a:p>
            <a:pPr marL="0" indent="0">
              <a:buNone/>
            </a:pPr>
            <a:r>
              <a:rPr lang="nl-NL" dirty="0">
                <a:hlinkClick r:id="rId2"/>
              </a:rPr>
              <a:t>link startpagina PRIJS</a:t>
            </a:r>
            <a:r>
              <a:rPr lang="nl-NL" dirty="0"/>
              <a:t> </a:t>
            </a:r>
          </a:p>
          <a:p>
            <a:endParaRPr lang="nl-NL" dirty="0"/>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12057060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3BFCEC-DC19-448E-BC84-3D0FD4B2CF9A}"/>
              </a:ext>
            </a:extLst>
          </p:cNvPr>
          <p:cNvSpPr>
            <a:spLocks noGrp="1"/>
          </p:cNvSpPr>
          <p:nvPr>
            <p:ph type="title"/>
          </p:nvPr>
        </p:nvSpPr>
        <p:spPr/>
        <p:txBody>
          <a:bodyPr/>
          <a:lstStyle/>
          <a:p>
            <a:r>
              <a:rPr lang="nl-NL" dirty="0"/>
              <a:t>Prijs </a:t>
            </a:r>
          </a:p>
        </p:txBody>
      </p:sp>
      <p:sp>
        <p:nvSpPr>
          <p:cNvPr id="3" name="Tijdelijke aanduiding voor inhoud 2">
            <a:extLst>
              <a:ext uri="{FF2B5EF4-FFF2-40B4-BE49-F238E27FC236}">
                <a16:creationId xmlns:a16="http://schemas.microsoft.com/office/drawing/2014/main" id="{2FA90CD2-5CE0-498D-843F-4C6DDCD7AF21}"/>
              </a:ext>
            </a:extLst>
          </p:cNvPr>
          <p:cNvSpPr>
            <a:spLocks noGrp="1"/>
          </p:cNvSpPr>
          <p:nvPr>
            <p:ph idx="1"/>
          </p:nvPr>
        </p:nvSpPr>
        <p:spPr/>
        <p:txBody>
          <a:bodyPr>
            <a:normAutofit lnSpcReduction="10000"/>
          </a:bodyPr>
          <a:lstStyle/>
          <a:p>
            <a:r>
              <a:rPr lang="nl-NL" dirty="0"/>
              <a:t>Opslagpercentage / omrekenfactor</a:t>
            </a:r>
          </a:p>
          <a:p>
            <a:pPr marL="0" indent="0">
              <a:buNone/>
            </a:pPr>
            <a:r>
              <a:rPr lang="nl-NL" dirty="0"/>
              <a:t>Geef aan welke omrekenfactor jij gaat gebruiken voor levende en dode materialen. Geef aan waarom dat zo zal zijn.</a:t>
            </a:r>
          </a:p>
          <a:p>
            <a:endParaRPr lang="nl-NL" dirty="0"/>
          </a:p>
          <a:p>
            <a:r>
              <a:rPr lang="nl-NL" dirty="0"/>
              <a:t>Directe en indirecte kosten</a:t>
            </a:r>
          </a:p>
          <a:p>
            <a:pPr marL="0" indent="0">
              <a:buNone/>
            </a:pPr>
            <a:r>
              <a:rPr lang="nl-NL" dirty="0"/>
              <a:t>Beschrijf de betekenis van deze begrippen. </a:t>
            </a:r>
          </a:p>
          <a:p>
            <a:r>
              <a:rPr lang="nl-NL" dirty="0"/>
              <a:t>Het opslagpercentage wordt mede bepaald door alle kosten die je  als ondernemen moet maken.</a:t>
            </a:r>
          </a:p>
          <a:p>
            <a:pPr marL="0" indent="0">
              <a:buNone/>
            </a:pPr>
            <a:r>
              <a:rPr lang="nl-NL" dirty="0"/>
              <a:t>Maak een schema met daarin de kosten die mogelijk moet maken en voeg dit toe aan je verslag. </a:t>
            </a:r>
          </a:p>
          <a:p>
            <a:endParaRPr lang="nl-NL" dirty="0"/>
          </a:p>
        </p:txBody>
      </p:sp>
    </p:spTree>
    <p:extLst>
      <p:ext uri="{BB962C8B-B14F-4D97-AF65-F5344CB8AC3E}">
        <p14:creationId xmlns:p14="http://schemas.microsoft.com/office/powerpoint/2010/main" val="28730428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Prijs </a:t>
            </a:r>
          </a:p>
        </p:txBody>
      </p:sp>
      <p:sp>
        <p:nvSpPr>
          <p:cNvPr id="3" name="Tijdelijke aanduiding voor inhoud 2"/>
          <p:cNvSpPr>
            <a:spLocks noGrp="1"/>
          </p:cNvSpPr>
          <p:nvPr>
            <p:ph idx="1"/>
          </p:nvPr>
        </p:nvSpPr>
        <p:spPr/>
        <p:txBody>
          <a:bodyPr/>
          <a:lstStyle/>
          <a:p>
            <a:pPr marL="0" indent="0">
              <a:buNone/>
            </a:pPr>
            <a:r>
              <a:rPr lang="nl-NL" dirty="0"/>
              <a:t>Verkoopprijsberekening</a:t>
            </a:r>
          </a:p>
          <a:p>
            <a:r>
              <a:rPr lang="nl-NL" dirty="0"/>
              <a:t>Denk ook aan het </a:t>
            </a:r>
            <a:r>
              <a:rPr lang="nl-NL" dirty="0" err="1"/>
              <a:t>BTW-tarief</a:t>
            </a:r>
            <a:r>
              <a:rPr lang="nl-NL" dirty="0"/>
              <a:t>.</a:t>
            </a:r>
          </a:p>
          <a:p>
            <a:r>
              <a:rPr lang="nl-NL" dirty="0"/>
              <a:t>9% en 21 %</a:t>
            </a:r>
          </a:p>
          <a:p>
            <a:r>
              <a:rPr lang="nl-NL" dirty="0"/>
              <a:t>De markt bepaalt de prijs</a:t>
            </a:r>
          </a:p>
          <a:p>
            <a:r>
              <a:rPr lang="nl-NL" dirty="0"/>
              <a:t>Prijs moet passen bij de verwachtingen</a:t>
            </a:r>
          </a:p>
          <a:p>
            <a:r>
              <a:rPr lang="nl-NL" dirty="0"/>
              <a:t>Prijs moet de kosten dekken</a:t>
            </a:r>
          </a:p>
          <a:p>
            <a:endParaRPr lang="nl-NL" dirty="0"/>
          </a:p>
        </p:txBody>
      </p:sp>
    </p:spTree>
    <p:extLst>
      <p:ext uri="{BB962C8B-B14F-4D97-AF65-F5344CB8AC3E}">
        <p14:creationId xmlns:p14="http://schemas.microsoft.com/office/powerpoint/2010/main" val="25534904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3BB7DC-5ED5-47C4-A1E2-3E888CEB7C2F}"/>
              </a:ext>
            </a:extLst>
          </p:cNvPr>
          <p:cNvSpPr>
            <a:spLocks noGrp="1"/>
          </p:cNvSpPr>
          <p:nvPr>
            <p:ph type="title"/>
          </p:nvPr>
        </p:nvSpPr>
        <p:spPr/>
        <p:txBody>
          <a:bodyPr/>
          <a:lstStyle/>
          <a:p>
            <a:r>
              <a:rPr lang="nl-NL" dirty="0"/>
              <a:t>Bepalen van de verkoopprijs</a:t>
            </a:r>
          </a:p>
        </p:txBody>
      </p:sp>
      <p:sp>
        <p:nvSpPr>
          <p:cNvPr id="3" name="Tijdelijke aanduiding voor inhoud 2">
            <a:extLst>
              <a:ext uri="{FF2B5EF4-FFF2-40B4-BE49-F238E27FC236}">
                <a16:creationId xmlns:a16="http://schemas.microsoft.com/office/drawing/2014/main" id="{987E8DDC-AAA8-4430-984B-04FAEE78BAFC}"/>
              </a:ext>
            </a:extLst>
          </p:cNvPr>
          <p:cNvSpPr>
            <a:spLocks noGrp="1"/>
          </p:cNvSpPr>
          <p:nvPr>
            <p:ph idx="1"/>
          </p:nvPr>
        </p:nvSpPr>
        <p:spPr/>
        <p:txBody>
          <a:bodyPr/>
          <a:lstStyle/>
          <a:p>
            <a:r>
              <a:rPr lang="nl-NL" dirty="0"/>
              <a:t>Vraaggerichte prijsstelling</a:t>
            </a:r>
          </a:p>
          <a:p>
            <a:pPr lvl="1"/>
            <a:r>
              <a:rPr lang="nl-NL" i="1" dirty="0"/>
              <a:t>Inschatten wat de klant wil betalen</a:t>
            </a:r>
            <a:r>
              <a:rPr lang="nl-NL" dirty="0"/>
              <a:t>.</a:t>
            </a:r>
          </a:p>
          <a:p>
            <a:r>
              <a:rPr lang="nl-NL" dirty="0"/>
              <a:t>Concurrentiegerichte prijsstelling</a:t>
            </a:r>
          </a:p>
          <a:p>
            <a:pPr lvl="1"/>
            <a:r>
              <a:rPr lang="nl-NL" i="1" dirty="0"/>
              <a:t>Wat vraagt de concurrent?</a:t>
            </a:r>
          </a:p>
          <a:p>
            <a:r>
              <a:rPr lang="nl-NL" dirty="0"/>
              <a:t>Kostengerichte prijsstelling </a:t>
            </a:r>
          </a:p>
          <a:p>
            <a:pPr lvl="1"/>
            <a:r>
              <a:rPr lang="nl-NL" i="1" dirty="0"/>
              <a:t>Welke kosten moet je maken?</a:t>
            </a:r>
          </a:p>
          <a:p>
            <a:r>
              <a:rPr lang="nl-NL" dirty="0"/>
              <a:t>Plusformule – prijsformule</a:t>
            </a:r>
          </a:p>
          <a:p>
            <a:pPr lvl="1"/>
            <a:r>
              <a:rPr lang="nl-NL" i="1" dirty="0"/>
              <a:t>Sluit de prijsstelling aan bij de boven- of onderkant van de markt?</a:t>
            </a:r>
          </a:p>
        </p:txBody>
      </p:sp>
    </p:spTree>
    <p:extLst>
      <p:ext uri="{BB962C8B-B14F-4D97-AF65-F5344CB8AC3E}">
        <p14:creationId xmlns:p14="http://schemas.microsoft.com/office/powerpoint/2010/main" val="12819043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203D30-DB8E-42CC-A13D-310D7292A2CD}"/>
              </a:ext>
            </a:extLst>
          </p:cNvPr>
          <p:cNvSpPr>
            <a:spLocks noGrp="1"/>
          </p:cNvSpPr>
          <p:nvPr>
            <p:ph type="title"/>
          </p:nvPr>
        </p:nvSpPr>
        <p:spPr/>
        <p:txBody>
          <a:bodyPr/>
          <a:lstStyle/>
          <a:p>
            <a:r>
              <a:rPr lang="nl-NL" dirty="0"/>
              <a:t>Plus- en prijsformule</a:t>
            </a:r>
          </a:p>
        </p:txBody>
      </p:sp>
      <p:sp>
        <p:nvSpPr>
          <p:cNvPr id="3" name="Tijdelijke aanduiding voor inhoud 2">
            <a:extLst>
              <a:ext uri="{FF2B5EF4-FFF2-40B4-BE49-F238E27FC236}">
                <a16:creationId xmlns:a16="http://schemas.microsoft.com/office/drawing/2014/main" id="{6371FA3D-9276-4929-BCD2-0118E48E2767}"/>
              </a:ext>
            </a:extLst>
          </p:cNvPr>
          <p:cNvSpPr>
            <a:spLocks noGrp="1"/>
          </p:cNvSpPr>
          <p:nvPr>
            <p:ph idx="1"/>
          </p:nvPr>
        </p:nvSpPr>
        <p:spPr/>
        <p:txBody>
          <a:bodyPr>
            <a:normAutofit fontScale="62500" lnSpcReduction="20000"/>
          </a:bodyPr>
          <a:lstStyle/>
          <a:p>
            <a:pPr marL="0" indent="0">
              <a:buNone/>
            </a:pPr>
            <a:r>
              <a:rPr lang="nl-NL" dirty="0"/>
              <a:t>Plusformule</a:t>
            </a:r>
          </a:p>
          <a:p>
            <a:pPr>
              <a:buFontTx/>
              <a:buChar char="-"/>
            </a:pPr>
            <a:r>
              <a:rPr lang="nl-NL" dirty="0"/>
              <a:t>Bovenkant markt</a:t>
            </a:r>
          </a:p>
          <a:p>
            <a:pPr>
              <a:buFontTx/>
              <a:buChar char="-"/>
            </a:pPr>
            <a:r>
              <a:rPr lang="nl-NL" dirty="0"/>
              <a:t>Kwaliteitskopers</a:t>
            </a:r>
          </a:p>
          <a:p>
            <a:pPr>
              <a:buFontTx/>
              <a:buChar char="-"/>
            </a:pPr>
            <a:r>
              <a:rPr lang="nl-NL" dirty="0"/>
              <a:t>A-merken, sfeer, presentatie en deskundig advies</a:t>
            </a:r>
          </a:p>
          <a:p>
            <a:pPr>
              <a:buFontTx/>
              <a:buChar char="-"/>
            </a:pPr>
            <a:r>
              <a:rPr lang="nl-NL" dirty="0"/>
              <a:t>Veel toegevoegde waarde</a:t>
            </a:r>
          </a:p>
          <a:p>
            <a:pPr marL="0" indent="0">
              <a:buNone/>
            </a:pPr>
            <a:endParaRPr lang="nl-NL" dirty="0"/>
          </a:p>
          <a:p>
            <a:pPr marL="0" indent="0">
              <a:buNone/>
            </a:pPr>
            <a:r>
              <a:rPr lang="nl-NL" dirty="0"/>
              <a:t> Prijsformule</a:t>
            </a:r>
          </a:p>
          <a:p>
            <a:pPr>
              <a:buFontTx/>
              <a:buChar char="-"/>
            </a:pPr>
            <a:r>
              <a:rPr lang="nl-NL" dirty="0"/>
              <a:t>Onderkant van de markt</a:t>
            </a:r>
          </a:p>
          <a:p>
            <a:pPr>
              <a:buFontTx/>
              <a:buChar char="-"/>
            </a:pPr>
            <a:r>
              <a:rPr lang="nl-NL" dirty="0"/>
              <a:t>B-merken</a:t>
            </a:r>
          </a:p>
          <a:p>
            <a:pPr>
              <a:buFontTx/>
              <a:buChar char="-"/>
            </a:pPr>
            <a:r>
              <a:rPr lang="nl-NL" dirty="0"/>
              <a:t>Eenvoudige presentatie</a:t>
            </a:r>
          </a:p>
          <a:p>
            <a:pPr>
              <a:buFontTx/>
              <a:buChar char="-"/>
            </a:pPr>
            <a:r>
              <a:rPr lang="nl-NL" dirty="0"/>
              <a:t>Zelfbediening</a:t>
            </a:r>
          </a:p>
          <a:p>
            <a:pPr>
              <a:buFontTx/>
              <a:buChar char="-"/>
            </a:pPr>
            <a:r>
              <a:rPr lang="nl-NL" dirty="0"/>
              <a:t>Beperkte service</a:t>
            </a:r>
          </a:p>
          <a:p>
            <a:pPr>
              <a:buFontTx/>
              <a:buChar char="-"/>
            </a:pPr>
            <a:r>
              <a:rPr lang="nl-NL" dirty="0"/>
              <a:t>prijskopers</a:t>
            </a:r>
          </a:p>
        </p:txBody>
      </p:sp>
    </p:spTree>
    <p:extLst>
      <p:ext uri="{BB962C8B-B14F-4D97-AF65-F5344CB8AC3E}">
        <p14:creationId xmlns:p14="http://schemas.microsoft.com/office/powerpoint/2010/main" val="3121450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B8CA610-D177-43EF-824D-12D5B4FAA042}"/>
              </a:ext>
            </a:extLst>
          </p:cNvPr>
          <p:cNvSpPr>
            <a:spLocks noGrp="1"/>
          </p:cNvSpPr>
          <p:nvPr>
            <p:ph type="ctrTitle"/>
          </p:nvPr>
        </p:nvSpPr>
        <p:spPr/>
        <p:txBody>
          <a:bodyPr/>
          <a:lstStyle/>
          <a:p>
            <a:r>
              <a:rPr lang="nl-NL" dirty="0"/>
              <a:t>SWOT-analyse</a:t>
            </a:r>
          </a:p>
        </p:txBody>
      </p:sp>
      <p:sp>
        <p:nvSpPr>
          <p:cNvPr id="5" name="Ondertitel 4">
            <a:extLst>
              <a:ext uri="{FF2B5EF4-FFF2-40B4-BE49-F238E27FC236}">
                <a16:creationId xmlns:a16="http://schemas.microsoft.com/office/drawing/2014/main" id="{3FE8837F-1053-4A3F-8AC9-8B63C76D9BA9}"/>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31977136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376D23F-9122-4C08-AD79-1BFC21FD8A41}"/>
              </a:ext>
            </a:extLst>
          </p:cNvPr>
          <p:cNvSpPr>
            <a:spLocks noGrp="1"/>
          </p:cNvSpPr>
          <p:nvPr>
            <p:ph type="ctrTitle"/>
          </p:nvPr>
        </p:nvSpPr>
        <p:spPr/>
        <p:txBody>
          <a:bodyPr/>
          <a:lstStyle/>
          <a:p>
            <a:r>
              <a:rPr lang="nl-NL" dirty="0"/>
              <a:t>Promotie</a:t>
            </a:r>
          </a:p>
        </p:txBody>
      </p:sp>
      <p:sp>
        <p:nvSpPr>
          <p:cNvPr id="5" name="Ondertitel 4">
            <a:extLst>
              <a:ext uri="{FF2B5EF4-FFF2-40B4-BE49-F238E27FC236}">
                <a16:creationId xmlns:a16="http://schemas.microsoft.com/office/drawing/2014/main" id="{7753F54E-1B61-4B68-BC44-7070C086F621}"/>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32635367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88432E-C457-4B86-914D-9CF441F30971}"/>
              </a:ext>
            </a:extLst>
          </p:cNvPr>
          <p:cNvSpPr>
            <a:spLocks noGrp="1"/>
          </p:cNvSpPr>
          <p:nvPr>
            <p:ph type="title"/>
          </p:nvPr>
        </p:nvSpPr>
        <p:spPr/>
        <p:txBody>
          <a:bodyPr/>
          <a:lstStyle/>
          <a:p>
            <a:r>
              <a:rPr lang="nl-NL" dirty="0"/>
              <a:t>Promotie</a:t>
            </a:r>
          </a:p>
        </p:txBody>
      </p:sp>
      <p:sp>
        <p:nvSpPr>
          <p:cNvPr id="3" name="Tijdelijke aanduiding voor inhoud 2">
            <a:extLst>
              <a:ext uri="{FF2B5EF4-FFF2-40B4-BE49-F238E27FC236}">
                <a16:creationId xmlns:a16="http://schemas.microsoft.com/office/drawing/2014/main" id="{7777F862-005C-4601-8C8E-6B5EA5DB6022}"/>
              </a:ext>
            </a:extLst>
          </p:cNvPr>
          <p:cNvSpPr>
            <a:spLocks noGrp="1"/>
          </p:cNvSpPr>
          <p:nvPr>
            <p:ph idx="1"/>
          </p:nvPr>
        </p:nvSpPr>
        <p:spPr/>
        <p:txBody>
          <a:bodyPr/>
          <a:lstStyle/>
          <a:p>
            <a:r>
              <a:rPr lang="nl-NL" dirty="0"/>
              <a:t>Voer je naam en logo door op de hele huisstijl. Laat voorbeelden zien in je verslag.</a:t>
            </a:r>
          </a:p>
          <a:p>
            <a:r>
              <a:rPr lang="nl-NL" dirty="0"/>
              <a:t>Geef aan op welke manier jij themareclame en actiereclame  gaat maken in jouw bedrijf.</a:t>
            </a:r>
          </a:p>
          <a:p>
            <a:r>
              <a:rPr lang="nl-NL" dirty="0"/>
              <a:t>Maak een pakkende advertentie</a:t>
            </a:r>
          </a:p>
          <a:p>
            <a:r>
              <a:rPr lang="nl-NL" dirty="0"/>
              <a:t>Bedenk een passende PR-actie voor jouw bedrijf en werk deze uit. </a:t>
            </a:r>
          </a:p>
        </p:txBody>
      </p:sp>
    </p:spTree>
    <p:extLst>
      <p:ext uri="{BB962C8B-B14F-4D97-AF65-F5344CB8AC3E}">
        <p14:creationId xmlns:p14="http://schemas.microsoft.com/office/powerpoint/2010/main" val="33781449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57B0B4-B9F8-4B43-964E-81BA3C42073B}"/>
              </a:ext>
            </a:extLst>
          </p:cNvPr>
          <p:cNvSpPr>
            <a:spLocks noGrp="1"/>
          </p:cNvSpPr>
          <p:nvPr>
            <p:ph type="title"/>
          </p:nvPr>
        </p:nvSpPr>
        <p:spPr/>
        <p:txBody>
          <a:bodyPr/>
          <a:lstStyle/>
          <a:p>
            <a:r>
              <a:rPr lang="nl-NL" dirty="0"/>
              <a:t>Promotie</a:t>
            </a:r>
          </a:p>
        </p:txBody>
      </p:sp>
      <p:sp>
        <p:nvSpPr>
          <p:cNvPr id="3" name="Tijdelijke aanduiding voor inhoud 2">
            <a:extLst>
              <a:ext uri="{FF2B5EF4-FFF2-40B4-BE49-F238E27FC236}">
                <a16:creationId xmlns:a16="http://schemas.microsoft.com/office/drawing/2014/main" id="{064276E4-A4FD-4999-B458-52E5CAF0B32C}"/>
              </a:ext>
            </a:extLst>
          </p:cNvPr>
          <p:cNvSpPr>
            <a:spLocks noGrp="1"/>
          </p:cNvSpPr>
          <p:nvPr>
            <p:ph idx="1"/>
          </p:nvPr>
        </p:nvSpPr>
        <p:spPr/>
        <p:txBody>
          <a:bodyPr/>
          <a:lstStyle/>
          <a:p>
            <a:r>
              <a:rPr lang="nl-NL" dirty="0"/>
              <a:t>Promotie, reclame en Pr</a:t>
            </a:r>
          </a:p>
          <a:p>
            <a:r>
              <a:rPr lang="nl-NL" dirty="0"/>
              <a:t>Aandacht doelgroep</a:t>
            </a:r>
          </a:p>
          <a:p>
            <a:r>
              <a:rPr lang="nl-NL" dirty="0"/>
              <a:t>Verbeteren verkoopresultaten</a:t>
            </a:r>
          </a:p>
          <a:p>
            <a:r>
              <a:rPr lang="nl-NL" dirty="0"/>
              <a:t>Kloppende marketingmix</a:t>
            </a:r>
          </a:p>
          <a:p>
            <a:endParaRPr lang="nl-NL" dirty="0"/>
          </a:p>
          <a:p>
            <a:r>
              <a:rPr lang="nl-NL" dirty="0">
                <a:hlinkClick r:id="rId2"/>
              </a:rPr>
              <a:t>Theorie Promotie</a:t>
            </a:r>
            <a:r>
              <a:rPr lang="nl-NL" dirty="0"/>
              <a:t> </a:t>
            </a:r>
          </a:p>
        </p:txBody>
      </p:sp>
    </p:spTree>
    <p:extLst>
      <p:ext uri="{BB962C8B-B14F-4D97-AF65-F5344CB8AC3E}">
        <p14:creationId xmlns:p14="http://schemas.microsoft.com/office/powerpoint/2010/main" val="106225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6CF344-0732-46BE-883E-C4A021523230}"/>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B71F2869-2F06-4319-9249-3AE8EA8B29E9}"/>
              </a:ext>
            </a:extLst>
          </p:cNvPr>
          <p:cNvSpPr>
            <a:spLocks noGrp="1"/>
          </p:cNvSpPr>
          <p:nvPr>
            <p:ph type="subTitle" idx="1"/>
          </p:nvPr>
        </p:nvSpPr>
        <p:spPr/>
        <p:txBody>
          <a:bodyPr/>
          <a:lstStyle/>
          <a:p>
            <a:endParaRPr lang="nl-NL"/>
          </a:p>
        </p:txBody>
      </p:sp>
      <p:pic>
        <p:nvPicPr>
          <p:cNvPr id="5" name="Afbeelding 4" descr="Afbeelding met schermafbeelding&#10;&#10;Automatisch gegenereerde beschrijving">
            <a:extLst>
              <a:ext uri="{FF2B5EF4-FFF2-40B4-BE49-F238E27FC236}">
                <a16:creationId xmlns:a16="http://schemas.microsoft.com/office/drawing/2014/main" id="{A777A74A-77AA-4550-93EC-698D6C9245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2548328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548BDD-2DCB-4A00-ACA5-E7D2477FCB30}"/>
              </a:ext>
            </a:extLst>
          </p:cNvPr>
          <p:cNvSpPr>
            <a:spLocks noGrp="1"/>
          </p:cNvSpPr>
          <p:nvPr>
            <p:ph type="title"/>
          </p:nvPr>
        </p:nvSpPr>
        <p:spPr/>
        <p:txBody>
          <a:bodyPr/>
          <a:lstStyle/>
          <a:p>
            <a:r>
              <a:rPr lang="nl-NL" dirty="0"/>
              <a:t>SWOT	</a:t>
            </a:r>
          </a:p>
        </p:txBody>
      </p:sp>
      <p:sp>
        <p:nvSpPr>
          <p:cNvPr id="3" name="Tijdelijke aanduiding voor inhoud 2">
            <a:extLst>
              <a:ext uri="{FF2B5EF4-FFF2-40B4-BE49-F238E27FC236}">
                <a16:creationId xmlns:a16="http://schemas.microsoft.com/office/drawing/2014/main" id="{DF56C056-8AB2-4270-B051-CAE930EC7719}"/>
              </a:ext>
            </a:extLst>
          </p:cNvPr>
          <p:cNvSpPr>
            <a:spLocks noGrp="1"/>
          </p:cNvSpPr>
          <p:nvPr>
            <p:ph idx="1"/>
          </p:nvPr>
        </p:nvSpPr>
        <p:spPr/>
        <p:txBody>
          <a:bodyPr/>
          <a:lstStyle/>
          <a:p>
            <a:pPr marL="0" indent="0">
              <a:buNone/>
            </a:pPr>
            <a:r>
              <a:rPr lang="nl-NL" dirty="0"/>
              <a:t>Een SWOT-analyse maakt deel uit van een marktonderzoek. </a:t>
            </a:r>
          </a:p>
          <a:p>
            <a:pPr>
              <a:buFontTx/>
              <a:buChar char="-"/>
            </a:pPr>
            <a:r>
              <a:rPr lang="nl-NL" dirty="0"/>
              <a:t>Probeer zo objectief mogelijk naar uw eigen bedrijf te kijken. </a:t>
            </a:r>
          </a:p>
          <a:p>
            <a:pPr>
              <a:buFontTx/>
              <a:buChar char="-"/>
            </a:pPr>
            <a:r>
              <a:rPr lang="nl-NL" dirty="0"/>
              <a:t>Wat gaat goed? Wat kan worden verbeterd? </a:t>
            </a:r>
          </a:p>
          <a:p>
            <a:pPr>
              <a:buFontTx/>
              <a:buChar char="-"/>
            </a:pPr>
            <a:r>
              <a:rPr lang="nl-NL" dirty="0"/>
              <a:t>Hoe speel je in op externe factoren die het succes kunnen bedreigen? </a:t>
            </a:r>
          </a:p>
        </p:txBody>
      </p:sp>
      <p:sp>
        <p:nvSpPr>
          <p:cNvPr id="4" name="Rechthoek 3">
            <a:extLst>
              <a:ext uri="{FF2B5EF4-FFF2-40B4-BE49-F238E27FC236}">
                <a16:creationId xmlns:a16="http://schemas.microsoft.com/office/drawing/2014/main" id="{BEEFCDD4-D62C-4172-9BB7-AC7965F159B7}"/>
              </a:ext>
            </a:extLst>
          </p:cNvPr>
          <p:cNvSpPr/>
          <p:nvPr/>
        </p:nvSpPr>
        <p:spPr>
          <a:xfrm>
            <a:off x="5172634" y="5141730"/>
            <a:ext cx="6096000" cy="369332"/>
          </a:xfrm>
          <a:prstGeom prst="rect">
            <a:avLst/>
          </a:prstGeom>
        </p:spPr>
        <p:txBody>
          <a:bodyPr>
            <a:spAutoFit/>
          </a:bodyPr>
          <a:lstStyle/>
          <a:p>
            <a:r>
              <a:rPr lang="nl-NL" dirty="0">
                <a:hlinkClick r:id="rId2"/>
              </a:rPr>
              <a:t>Theorie SWOT-analyse</a:t>
            </a:r>
            <a:r>
              <a:rPr lang="nl-NL" dirty="0"/>
              <a:t> </a:t>
            </a:r>
          </a:p>
        </p:txBody>
      </p:sp>
    </p:spTree>
    <p:extLst>
      <p:ext uri="{BB962C8B-B14F-4D97-AF65-F5344CB8AC3E}">
        <p14:creationId xmlns:p14="http://schemas.microsoft.com/office/powerpoint/2010/main" val="533693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1AF5FC-E4F1-4DE2-ACE4-A0BEB1E17D26}"/>
              </a:ext>
            </a:extLst>
          </p:cNvPr>
          <p:cNvSpPr>
            <a:spLocks noGrp="1"/>
          </p:cNvSpPr>
          <p:nvPr>
            <p:ph type="title"/>
          </p:nvPr>
        </p:nvSpPr>
        <p:spPr/>
        <p:txBody>
          <a:bodyPr/>
          <a:lstStyle/>
          <a:p>
            <a:r>
              <a:rPr lang="nl-NL" dirty="0"/>
              <a:t>Interne analyse	</a:t>
            </a:r>
          </a:p>
        </p:txBody>
      </p:sp>
      <p:sp>
        <p:nvSpPr>
          <p:cNvPr id="3" name="Tijdelijke aanduiding voor inhoud 2">
            <a:extLst>
              <a:ext uri="{FF2B5EF4-FFF2-40B4-BE49-F238E27FC236}">
                <a16:creationId xmlns:a16="http://schemas.microsoft.com/office/drawing/2014/main" id="{CC171B1A-A741-4C25-B433-3ADBCB632370}"/>
              </a:ext>
            </a:extLst>
          </p:cNvPr>
          <p:cNvSpPr>
            <a:spLocks noGrp="1"/>
          </p:cNvSpPr>
          <p:nvPr>
            <p:ph idx="1"/>
          </p:nvPr>
        </p:nvSpPr>
        <p:spPr/>
        <p:txBody>
          <a:bodyPr>
            <a:normAutofit/>
          </a:bodyPr>
          <a:lstStyle/>
          <a:p>
            <a:pPr marL="0" indent="0">
              <a:buNone/>
            </a:pPr>
            <a:r>
              <a:rPr lang="nl-NL" dirty="0"/>
              <a:t>Voor een SWOT-analyse bekijk je eerst de plus- en minpunten binnen een bedrijf (of van jezelf). </a:t>
            </a:r>
          </a:p>
          <a:p>
            <a:r>
              <a:rPr lang="nl-NL" b="1" dirty="0" err="1"/>
              <a:t>Strengths</a:t>
            </a:r>
            <a:r>
              <a:rPr lang="nl-NL" b="1" dirty="0"/>
              <a:t> </a:t>
            </a:r>
            <a:r>
              <a:rPr lang="nl-NL" dirty="0"/>
              <a:t>Ga na wat je beter doet dan je concurrent. Sterke punten zijn bijvoorbeeld een uitgebreid assortiment of heel klantvriendelijk personeel. </a:t>
            </a:r>
          </a:p>
          <a:p>
            <a:r>
              <a:rPr lang="nl-NL" b="1" dirty="0" err="1"/>
              <a:t>Weaknesses</a:t>
            </a:r>
            <a:r>
              <a:rPr lang="nl-NL" b="1" dirty="0"/>
              <a:t> </a:t>
            </a:r>
            <a:r>
              <a:rPr lang="nl-NL" dirty="0"/>
              <a:t>Benoem de zwakke plekken van je bedrijf. </a:t>
            </a:r>
          </a:p>
        </p:txBody>
      </p:sp>
    </p:spTree>
    <p:extLst>
      <p:ext uri="{BB962C8B-B14F-4D97-AF65-F5344CB8AC3E}">
        <p14:creationId xmlns:p14="http://schemas.microsoft.com/office/powerpoint/2010/main" val="199839457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1087</TotalTime>
  <Words>1940</Words>
  <Application>Microsoft Office PowerPoint</Application>
  <PresentationFormat>Breedbeeld</PresentationFormat>
  <Paragraphs>303</Paragraphs>
  <Slides>62</Slides>
  <Notes>0</Notes>
  <HiddenSlides>0</HiddenSlides>
  <MMClips>0</MMClips>
  <ScaleCrop>false</ScaleCrop>
  <HeadingPairs>
    <vt:vector size="6" baseType="variant">
      <vt:variant>
        <vt:lpstr>Gebruikte lettertypen</vt:lpstr>
      </vt:variant>
      <vt:variant>
        <vt:i4>16</vt:i4>
      </vt:variant>
      <vt:variant>
        <vt:lpstr>Thema</vt:lpstr>
      </vt:variant>
      <vt:variant>
        <vt:i4>1</vt:i4>
      </vt:variant>
      <vt:variant>
        <vt:lpstr>Diatitels</vt:lpstr>
      </vt:variant>
      <vt:variant>
        <vt:i4>62</vt:i4>
      </vt:variant>
    </vt:vector>
  </HeadingPairs>
  <TitlesOfParts>
    <vt:vector size="79" baseType="lpstr">
      <vt:lpstr>Algerian</vt:lpstr>
      <vt:lpstr>Arial</vt:lpstr>
      <vt:lpstr>Arial Narrow</vt:lpstr>
      <vt:lpstr>Baskerville Old Face</vt:lpstr>
      <vt:lpstr>Bernard MT Condensed</vt:lpstr>
      <vt:lpstr>Blackadder ITC</vt:lpstr>
      <vt:lpstr>Bodoni MT Black</vt:lpstr>
      <vt:lpstr>Broadway</vt:lpstr>
      <vt:lpstr>Calibri</vt:lpstr>
      <vt:lpstr>Calibri Light</vt:lpstr>
      <vt:lpstr>Elephant</vt:lpstr>
      <vt:lpstr>Goudy Stout</vt:lpstr>
      <vt:lpstr>Ravie</vt:lpstr>
      <vt:lpstr>Segoe Script</vt:lpstr>
      <vt:lpstr>Snap ITC</vt:lpstr>
      <vt:lpstr>Wingdings</vt:lpstr>
      <vt:lpstr>Kantoorthema</vt:lpstr>
      <vt:lpstr>Basispowerpoint</vt:lpstr>
      <vt:lpstr>PowerPoint-presentatie</vt:lpstr>
      <vt:lpstr>PowerPoint-presentatie</vt:lpstr>
      <vt:lpstr>PowerPoint-presentatie</vt:lpstr>
      <vt:lpstr>PowerPoint-presentatie</vt:lpstr>
      <vt:lpstr>SWOT-analyse</vt:lpstr>
      <vt:lpstr>PowerPoint-presentatie</vt:lpstr>
      <vt:lpstr>SWOT </vt:lpstr>
      <vt:lpstr>Interne analyse </vt:lpstr>
      <vt:lpstr>Externe analyse  </vt:lpstr>
      <vt:lpstr>Theorie</vt:lpstr>
      <vt:lpstr>SWOT-schema</vt:lpstr>
      <vt:lpstr>Conclusies</vt:lpstr>
      <vt:lpstr>Brainstorm</vt:lpstr>
      <vt:lpstr>Winkelformule/bedrijfsconcept</vt:lpstr>
      <vt:lpstr>Sfeerbepaling en doelgroep</vt:lpstr>
      <vt:lpstr>PowerPoint-presentatie</vt:lpstr>
      <vt:lpstr>PowerPoint-presentatie</vt:lpstr>
      <vt:lpstr>Doelgroep</vt:lpstr>
      <vt:lpstr>PowerPoint-presentatie</vt:lpstr>
      <vt:lpstr>Doelgroep  onderdeel bedrijfsconcept</vt:lpstr>
      <vt:lpstr>PowerPoint-presentatie</vt:lpstr>
      <vt:lpstr>Marktonderzoek </vt:lpstr>
      <vt:lpstr>Moodboards </vt:lpstr>
      <vt:lpstr>Marketingmix</vt:lpstr>
      <vt:lpstr>Plaats</vt:lpstr>
      <vt:lpstr>Heb je een pand gekozen?</vt:lpstr>
      <vt:lpstr>Naam</vt:lpstr>
      <vt:lpstr>Plaats  Het is belangrijk dat je over het pand en de buurt zoveel mogelijk informatie verzamelt.</vt:lpstr>
      <vt:lpstr>Concurrent in beeld</vt:lpstr>
      <vt:lpstr>Plaats </vt:lpstr>
      <vt:lpstr>Product  Wat ga je verkopen?</vt:lpstr>
      <vt:lpstr>Samenstellen van het assortiment</vt:lpstr>
      <vt:lpstr>Product</vt:lpstr>
      <vt:lpstr>Presentatie</vt:lpstr>
      <vt:lpstr>Presentatie en storytelling De inrichting van je pand.  </vt:lpstr>
      <vt:lpstr>Presentatie </vt:lpstr>
      <vt:lpstr>Presentatie</vt:lpstr>
      <vt:lpstr>PowerPoint-presentatie</vt:lpstr>
      <vt:lpstr>PowerPoint-presentatie</vt:lpstr>
      <vt:lpstr>PowerPoint-presentatie</vt:lpstr>
      <vt:lpstr>PowerPoint-presentatie</vt:lpstr>
      <vt:lpstr>PowerPoint-presentatie</vt:lpstr>
      <vt:lpstr>PowerPoint-presentatie</vt:lpstr>
      <vt:lpstr>Personeel</vt:lpstr>
      <vt:lpstr>Personeel</vt:lpstr>
      <vt:lpstr>Reflectie</vt:lpstr>
      <vt:lpstr>Ontwikkel een personeelsbeleid. Denk hierbij aan:</vt:lpstr>
      <vt:lpstr>Personeel aanmelden</vt:lpstr>
      <vt:lpstr>Kosten</vt:lpstr>
      <vt:lpstr>Eisen</vt:lpstr>
      <vt:lpstr>Eisen en verwachtingen kun je op 1 a4tje samenvatten</vt:lpstr>
      <vt:lpstr>Personeel </vt:lpstr>
      <vt:lpstr>Prijs</vt:lpstr>
      <vt:lpstr>Prijs </vt:lpstr>
      <vt:lpstr>Prijs </vt:lpstr>
      <vt:lpstr>Prijs </vt:lpstr>
      <vt:lpstr>Bepalen van de verkoopprijs</vt:lpstr>
      <vt:lpstr>Plus- en prijsformule</vt:lpstr>
      <vt:lpstr>Promotie</vt:lpstr>
      <vt:lpstr>Promotie</vt:lpstr>
      <vt:lpstr>Promotie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Ruud Teutelink</dc:creator>
  <cp:lastModifiedBy>Jacqueline de Wit</cp:lastModifiedBy>
  <cp:revision>27</cp:revision>
  <dcterms:created xsi:type="dcterms:W3CDTF">2019-11-28T12:44:52Z</dcterms:created>
  <dcterms:modified xsi:type="dcterms:W3CDTF">2020-02-18T07:07:03Z</dcterms:modified>
</cp:coreProperties>
</file>